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heme/themeOverride1.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6"/>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429" r:id="rId20"/>
    <p:sldId id="1234" r:id="rId21"/>
    <p:sldId id="1293" r:id="rId22"/>
    <p:sldId id="1294" r:id="rId23"/>
    <p:sldId id="1295" r:id="rId24"/>
    <p:sldId id="271" r:id="rId25"/>
    <p:sldId id="1296" r:id="rId26"/>
    <p:sldId id="1297" r:id="rId27"/>
    <p:sldId id="600" r:id="rId28"/>
    <p:sldId id="318" r:id="rId29"/>
    <p:sldId id="601" r:id="rId30"/>
    <p:sldId id="1298" r:id="rId31"/>
    <p:sldId id="1299" r:id="rId32"/>
    <p:sldId id="1300" r:id="rId33"/>
    <p:sldId id="901" r:id="rId34"/>
    <p:sldId id="902" r:id="rId35"/>
    <p:sldId id="1301" r:id="rId36"/>
    <p:sldId id="1302" r:id="rId37"/>
    <p:sldId id="1303" r:id="rId38"/>
    <p:sldId id="1304" r:id="rId39"/>
    <p:sldId id="1305" r:id="rId40"/>
    <p:sldId id="1276" r:id="rId41"/>
    <p:sldId id="1306" r:id="rId42"/>
    <p:sldId id="1307" r:id="rId43"/>
    <p:sldId id="1308" r:id="rId44"/>
    <p:sldId id="883" r:id="rId45"/>
    <p:sldId id="898" r:id="rId46"/>
    <p:sldId id="1309" r:id="rId47"/>
    <p:sldId id="1310" r:id="rId48"/>
    <p:sldId id="1171" r:id="rId49"/>
    <p:sldId id="1311" r:id="rId50"/>
    <p:sldId id="1312" r:id="rId51"/>
    <p:sldId id="1313" r:id="rId52"/>
    <p:sldId id="1172" r:id="rId53"/>
    <p:sldId id="1229" r:id="rId54"/>
    <p:sldId id="1314" r:id="rId55"/>
    <p:sldId id="1315" r:id="rId56"/>
    <p:sldId id="1316" r:id="rId57"/>
    <p:sldId id="1317" r:id="rId58"/>
    <p:sldId id="1318" r:id="rId59"/>
    <p:sldId id="1173" r:id="rId60"/>
    <p:sldId id="1169" r:id="rId61"/>
    <p:sldId id="1319" r:id="rId62"/>
    <p:sldId id="1320" r:id="rId63"/>
    <p:sldId id="1321" r:id="rId64"/>
    <p:sldId id="1322" r:id="rId65"/>
    <p:sldId id="1323" r:id="rId66"/>
    <p:sldId id="958" r:id="rId67"/>
    <p:sldId id="959" r:id="rId68"/>
    <p:sldId id="960" r:id="rId69"/>
    <p:sldId id="971" r:id="rId70"/>
    <p:sldId id="961" r:id="rId71"/>
    <p:sldId id="962" r:id="rId72"/>
    <p:sldId id="966" r:id="rId73"/>
    <p:sldId id="967" r:id="rId74"/>
    <p:sldId id="963" r:id="rId75"/>
    <p:sldId id="970" r:id="rId76"/>
    <p:sldId id="972" r:id="rId77"/>
    <p:sldId id="973" r:id="rId78"/>
    <p:sldId id="974" r:id="rId79"/>
    <p:sldId id="267" r:id="rId80"/>
    <p:sldId id="272" r:id="rId81"/>
    <p:sldId id="273" r:id="rId82"/>
    <p:sldId id="596" r:id="rId83"/>
    <p:sldId id="597" r:id="rId84"/>
    <p:sldId id="598" r:id="rId85"/>
    <p:sldId id="599" r:id="rId86"/>
    <p:sldId id="602" r:id="rId87"/>
    <p:sldId id="1356" r:id="rId88"/>
    <p:sldId id="604" r:id="rId89"/>
    <p:sldId id="605" r:id="rId90"/>
    <p:sldId id="606" r:id="rId91"/>
    <p:sldId id="607" r:id="rId92"/>
    <p:sldId id="285" r:id="rId93"/>
    <p:sldId id="286" r:id="rId94"/>
    <p:sldId id="289" r:id="rId95"/>
    <p:sldId id="290" r:id="rId96"/>
    <p:sldId id="292" r:id="rId97"/>
    <p:sldId id="293" r:id="rId98"/>
    <p:sldId id="848" r:id="rId99"/>
    <p:sldId id="849" r:id="rId100"/>
    <p:sldId id="1324" r:id="rId101"/>
    <p:sldId id="368" r:id="rId102"/>
    <p:sldId id="369" r:id="rId103"/>
    <p:sldId id="1126" r:id="rId104"/>
    <p:sldId id="372" r:id="rId105"/>
    <p:sldId id="1125" r:id="rId106"/>
    <p:sldId id="373" r:id="rId107"/>
    <p:sldId id="380" r:id="rId108"/>
    <p:sldId id="381" r:id="rId109"/>
    <p:sldId id="382" r:id="rId110"/>
    <p:sldId id="383" r:id="rId111"/>
    <p:sldId id="851" r:id="rId112"/>
    <p:sldId id="331" r:id="rId113"/>
    <p:sldId id="1144" r:id="rId114"/>
    <p:sldId id="336" r:id="rId115"/>
    <p:sldId id="852" r:id="rId116"/>
    <p:sldId id="334" r:id="rId117"/>
    <p:sldId id="1394" r:id="rId118"/>
    <p:sldId id="1395" r:id="rId119"/>
    <p:sldId id="1401" r:id="rId120"/>
    <p:sldId id="1402" r:id="rId121"/>
    <p:sldId id="337" r:id="rId122"/>
    <p:sldId id="338" r:id="rId123"/>
    <p:sldId id="339" r:id="rId124"/>
    <p:sldId id="1159" r:id="rId125"/>
    <p:sldId id="1163" r:id="rId126"/>
    <p:sldId id="1160" r:id="rId127"/>
    <p:sldId id="1164" r:id="rId128"/>
    <p:sldId id="1161" r:id="rId129"/>
    <p:sldId id="1165" r:id="rId130"/>
    <p:sldId id="1167" r:id="rId131"/>
    <p:sldId id="1162" r:id="rId132"/>
    <p:sldId id="1166" r:id="rId133"/>
    <p:sldId id="1140" r:id="rId134"/>
    <p:sldId id="340" r:id="rId135"/>
    <p:sldId id="341" r:id="rId136"/>
    <p:sldId id="1415" r:id="rId137"/>
    <p:sldId id="298" r:id="rId138"/>
    <p:sldId id="302" r:id="rId139"/>
    <p:sldId id="1421" r:id="rId140"/>
    <p:sldId id="1278" r:id="rId141"/>
    <p:sldId id="1351" r:id="rId142"/>
    <p:sldId id="1104" r:id="rId143"/>
    <p:sldId id="1147" r:id="rId144"/>
    <p:sldId id="1150" r:id="rId145"/>
    <p:sldId id="305" r:id="rId146"/>
    <p:sldId id="1151" r:id="rId147"/>
    <p:sldId id="306" r:id="rId148"/>
    <p:sldId id="307" r:id="rId149"/>
    <p:sldId id="308" r:id="rId150"/>
    <p:sldId id="1105" r:id="rId151"/>
    <p:sldId id="1148" r:id="rId152"/>
    <p:sldId id="1152" r:id="rId153"/>
    <p:sldId id="311" r:id="rId154"/>
    <p:sldId id="1153" r:id="rId155"/>
    <p:sldId id="312" r:id="rId156"/>
    <p:sldId id="313" r:id="rId157"/>
    <p:sldId id="314" r:id="rId158"/>
    <p:sldId id="1242" r:id="rId159"/>
    <p:sldId id="1325" r:id="rId160"/>
    <p:sldId id="315" r:id="rId161"/>
    <p:sldId id="316" r:id="rId162"/>
    <p:sldId id="1158" r:id="rId163"/>
    <p:sldId id="1156" r:id="rId164"/>
    <p:sldId id="1109" r:id="rId165"/>
    <p:sldId id="1157" r:id="rId166"/>
    <p:sldId id="1110" r:id="rId167"/>
    <p:sldId id="1326" r:id="rId168"/>
    <p:sldId id="1327" r:id="rId169"/>
    <p:sldId id="1078" r:id="rId170"/>
    <p:sldId id="319" r:id="rId171"/>
    <p:sldId id="847" r:id="rId172"/>
    <p:sldId id="320" r:id="rId173"/>
    <p:sldId id="1149" r:id="rId174"/>
    <p:sldId id="1111" r:id="rId175"/>
    <p:sldId id="1154" r:id="rId176"/>
    <p:sldId id="1107" r:id="rId177"/>
    <p:sldId id="1155" r:id="rId178"/>
    <p:sldId id="1108" r:id="rId179"/>
    <p:sldId id="1106" r:id="rId180"/>
    <p:sldId id="342" r:id="rId181"/>
    <p:sldId id="343" r:id="rId182"/>
    <p:sldId id="1273" r:id="rId183"/>
    <p:sldId id="344" r:id="rId184"/>
    <p:sldId id="345" r:id="rId185"/>
    <p:sldId id="346" r:id="rId186"/>
    <p:sldId id="1328" r:id="rId187"/>
    <p:sldId id="361" r:id="rId188"/>
    <p:sldId id="1131" r:id="rId189"/>
    <p:sldId id="362" r:id="rId190"/>
    <p:sldId id="1418" r:id="rId191"/>
    <p:sldId id="1425" r:id="rId192"/>
    <p:sldId id="1392" r:id="rId193"/>
    <p:sldId id="1420" r:id="rId194"/>
    <p:sldId id="349" r:id="rId195"/>
    <p:sldId id="350" r:id="rId196"/>
    <p:sldId id="351" r:id="rId197"/>
    <p:sldId id="352" r:id="rId198"/>
    <p:sldId id="1079" r:id="rId199"/>
    <p:sldId id="1080" r:id="rId200"/>
    <p:sldId id="353" r:id="rId201"/>
    <p:sldId id="354" r:id="rId202"/>
    <p:sldId id="1007" r:id="rId203"/>
    <p:sldId id="355" r:id="rId204"/>
    <p:sldId id="356" r:id="rId205"/>
    <p:sldId id="357" r:id="rId206"/>
    <p:sldId id="358" r:id="rId207"/>
    <p:sldId id="359" r:id="rId208"/>
    <p:sldId id="833" r:id="rId209"/>
    <p:sldId id="834" r:id="rId210"/>
    <p:sldId id="835" r:id="rId211"/>
    <p:sldId id="836" r:id="rId212"/>
    <p:sldId id="837" r:id="rId213"/>
    <p:sldId id="838" r:id="rId214"/>
    <p:sldId id="839" r:id="rId215"/>
    <p:sldId id="840" r:id="rId216"/>
    <p:sldId id="841" r:id="rId217"/>
    <p:sldId id="365" r:id="rId218"/>
    <p:sldId id="1382" r:id="rId219"/>
    <p:sldId id="366" r:id="rId220"/>
    <p:sldId id="1446" r:id="rId221"/>
    <p:sldId id="1449" r:id="rId222"/>
    <p:sldId id="1434" r:id="rId223"/>
    <p:sldId id="1432" r:id="rId224"/>
    <p:sldId id="1385" r:id="rId225"/>
    <p:sldId id="1433" r:id="rId226"/>
    <p:sldId id="1438" r:id="rId227"/>
    <p:sldId id="1439" r:id="rId228"/>
    <p:sldId id="1440" r:id="rId229"/>
    <p:sldId id="1431" r:id="rId230"/>
    <p:sldId id="1436" r:id="rId231"/>
    <p:sldId id="1335" r:id="rId232"/>
    <p:sldId id="1336" r:id="rId233"/>
    <p:sldId id="1081" r:id="rId234"/>
    <p:sldId id="384" r:id="rId235"/>
    <p:sldId id="385" r:id="rId236"/>
    <p:sldId id="386" r:id="rId237"/>
    <p:sldId id="387" r:id="rId238"/>
    <p:sldId id="388" r:id="rId239"/>
    <p:sldId id="389" r:id="rId240"/>
    <p:sldId id="853" r:id="rId241"/>
    <p:sldId id="1102" r:id="rId242"/>
    <p:sldId id="857" r:id="rId243"/>
    <p:sldId id="858" r:id="rId244"/>
    <p:sldId id="1251" r:id="rId245"/>
    <p:sldId id="1414" r:id="rId246"/>
    <p:sldId id="393" r:id="rId247"/>
    <p:sldId id="394" r:id="rId248"/>
    <p:sldId id="395" r:id="rId249"/>
    <p:sldId id="397" r:id="rId250"/>
    <p:sldId id="398" r:id="rId251"/>
    <p:sldId id="376" r:id="rId252"/>
    <p:sldId id="377" r:id="rId253"/>
    <p:sldId id="1444" r:id="rId254"/>
    <p:sldId id="434" r:id="rId255"/>
    <p:sldId id="1358" r:id="rId256"/>
    <p:sldId id="436" r:id="rId257"/>
    <p:sldId id="402" r:id="rId258"/>
    <p:sldId id="1357" r:id="rId259"/>
    <p:sldId id="403" r:id="rId260"/>
    <p:sldId id="404" r:id="rId261"/>
    <p:sldId id="405" r:id="rId262"/>
    <p:sldId id="1424" r:id="rId263"/>
    <p:sldId id="413" r:id="rId264"/>
    <p:sldId id="414" r:id="rId265"/>
    <p:sldId id="415" r:id="rId266"/>
    <p:sldId id="416" r:id="rId267"/>
    <p:sldId id="417" r:id="rId268"/>
    <p:sldId id="418" r:id="rId269"/>
    <p:sldId id="419" r:id="rId270"/>
    <p:sldId id="420" r:id="rId271"/>
    <p:sldId id="463" r:id="rId272"/>
    <p:sldId id="464" r:id="rId273"/>
    <p:sldId id="467" r:id="rId274"/>
    <p:sldId id="468" r:id="rId275"/>
    <p:sldId id="470" r:id="rId276"/>
    <p:sldId id="471" r:id="rId277"/>
    <p:sldId id="472" r:id="rId278"/>
    <p:sldId id="473" r:id="rId279"/>
    <p:sldId id="477" r:id="rId280"/>
    <p:sldId id="478" r:id="rId281"/>
    <p:sldId id="479" r:id="rId282"/>
    <p:sldId id="480" r:id="rId283"/>
    <p:sldId id="481" r:id="rId284"/>
    <p:sldId id="482" r:id="rId285"/>
    <p:sldId id="483" r:id="rId286"/>
    <p:sldId id="484" r:id="rId287"/>
    <p:sldId id="485" r:id="rId288"/>
    <p:sldId id="486" r:id="rId289"/>
    <p:sldId id="487" r:id="rId290"/>
    <p:sldId id="488" r:id="rId291"/>
    <p:sldId id="489" r:id="rId292"/>
    <p:sldId id="490" r:id="rId293"/>
    <p:sldId id="491" r:id="rId294"/>
    <p:sldId id="421" r:id="rId295"/>
    <p:sldId id="1113" r:id="rId296"/>
    <p:sldId id="1211" r:id="rId297"/>
    <p:sldId id="1042" r:id="rId298"/>
    <p:sldId id="1114" r:id="rId299"/>
    <p:sldId id="1127" r:id="rId300"/>
    <p:sldId id="1115" r:id="rId301"/>
    <p:sldId id="1116" r:id="rId302"/>
    <p:sldId id="1430" r:id="rId303"/>
    <p:sldId id="428" r:id="rId304"/>
    <p:sldId id="429" r:id="rId305"/>
    <p:sldId id="1128" r:id="rId306"/>
    <p:sldId id="1248" r:id="rId307"/>
    <p:sldId id="1215" r:id="rId308"/>
    <p:sldId id="1427" r:id="rId309"/>
    <p:sldId id="1249" r:id="rId310"/>
    <p:sldId id="1212" r:id="rId311"/>
    <p:sldId id="1213" r:id="rId312"/>
    <p:sldId id="1216" r:id="rId313"/>
    <p:sldId id="1210" r:id="rId314"/>
    <p:sldId id="1250" r:id="rId315"/>
    <p:sldId id="1217" r:id="rId316"/>
    <p:sldId id="1226" r:id="rId317"/>
    <p:sldId id="1445" r:id="rId318"/>
    <p:sldId id="445" r:id="rId319"/>
    <p:sldId id="446" r:id="rId320"/>
    <p:sldId id="1329" r:id="rId321"/>
    <p:sldId id="1330" r:id="rId322"/>
    <p:sldId id="1331" r:id="rId323"/>
    <p:sldId id="1332" r:id="rId324"/>
    <p:sldId id="1333" r:id="rId325"/>
    <p:sldId id="1334" r:id="rId326"/>
    <p:sldId id="440" r:id="rId327"/>
    <p:sldId id="441" r:id="rId328"/>
    <p:sldId id="442" r:id="rId329"/>
    <p:sldId id="453" r:id="rId330"/>
    <p:sldId id="454" r:id="rId331"/>
    <p:sldId id="455" r:id="rId332"/>
    <p:sldId id="456" r:id="rId333"/>
    <p:sldId id="1059" r:id="rId334"/>
    <p:sldId id="1060" r:id="rId335"/>
    <p:sldId id="457" r:id="rId336"/>
    <p:sldId id="458" r:id="rId337"/>
    <p:sldId id="459" r:id="rId338"/>
    <p:sldId id="460" r:id="rId339"/>
    <p:sldId id="461" r:id="rId340"/>
    <p:sldId id="462" r:id="rId341"/>
    <p:sldId id="494" r:id="rId342"/>
    <p:sldId id="495" r:id="rId343"/>
    <p:sldId id="496" r:id="rId344"/>
    <p:sldId id="497" r:id="rId345"/>
    <p:sldId id="1354" r:id="rId346"/>
    <p:sldId id="498" r:id="rId347"/>
    <p:sldId id="499" r:id="rId348"/>
    <p:sldId id="500" r:id="rId349"/>
    <p:sldId id="501" r:id="rId350"/>
    <p:sldId id="1196" r:id="rId351"/>
    <p:sldId id="502" r:id="rId352"/>
    <p:sldId id="504" r:id="rId353"/>
    <p:sldId id="505" r:id="rId354"/>
    <p:sldId id="506" r:id="rId355"/>
    <p:sldId id="507" r:id="rId356"/>
    <p:sldId id="508" r:id="rId357"/>
    <p:sldId id="1274" r:id="rId358"/>
    <p:sldId id="509" r:id="rId359"/>
    <p:sldId id="510" r:id="rId360"/>
    <p:sldId id="1197" r:id="rId361"/>
    <p:sldId id="511" r:id="rId362"/>
    <p:sldId id="512" r:id="rId363"/>
    <p:sldId id="513" r:id="rId364"/>
    <p:sldId id="1198" r:id="rId365"/>
    <p:sldId id="1355" r:id="rId366"/>
    <p:sldId id="514" r:id="rId367"/>
    <p:sldId id="515" r:id="rId368"/>
    <p:sldId id="1272" r:id="rId369"/>
    <p:sldId id="516" r:id="rId370"/>
    <p:sldId id="519" r:id="rId371"/>
    <p:sldId id="520" r:id="rId372"/>
    <p:sldId id="521" r:id="rId373"/>
    <p:sldId id="522" r:id="rId374"/>
    <p:sldId id="523" r:id="rId375"/>
    <p:sldId id="1123" r:id="rId376"/>
    <p:sldId id="524" r:id="rId377"/>
    <p:sldId id="1124" r:id="rId378"/>
    <p:sldId id="527" r:id="rId379"/>
    <p:sldId id="1122" r:id="rId380"/>
    <p:sldId id="529" r:id="rId381"/>
    <p:sldId id="530" r:id="rId382"/>
    <p:sldId id="531" r:id="rId383"/>
    <p:sldId id="532" r:id="rId384"/>
    <p:sldId id="533" r:id="rId385"/>
    <p:sldId id="534" r:id="rId386"/>
    <p:sldId id="535" r:id="rId387"/>
    <p:sldId id="536" r:id="rId388"/>
    <p:sldId id="537" r:id="rId389"/>
    <p:sldId id="538" r:id="rId390"/>
    <p:sldId id="539" r:id="rId391"/>
    <p:sldId id="540" r:id="rId392"/>
    <p:sldId id="541" r:id="rId393"/>
    <p:sldId id="542" r:id="rId394"/>
    <p:sldId id="543" r:id="rId395"/>
    <p:sldId id="544" r:id="rId396"/>
    <p:sldId id="545" r:id="rId397"/>
    <p:sldId id="546" r:id="rId398"/>
    <p:sldId id="547" r:id="rId399"/>
    <p:sldId id="548" r:id="rId400"/>
    <p:sldId id="549" r:id="rId401"/>
    <p:sldId id="550" r:id="rId402"/>
    <p:sldId id="551" r:id="rId403"/>
    <p:sldId id="552" r:id="rId404"/>
    <p:sldId id="553" r:id="rId405"/>
    <p:sldId id="554" r:id="rId406"/>
    <p:sldId id="555" r:id="rId407"/>
    <p:sldId id="556" r:id="rId408"/>
    <p:sldId id="557" r:id="rId409"/>
    <p:sldId id="558" r:id="rId410"/>
    <p:sldId id="622" r:id="rId411"/>
    <p:sldId id="623" r:id="rId412"/>
    <p:sldId id="624" r:id="rId413"/>
    <p:sldId id="625" r:id="rId414"/>
    <p:sldId id="626" r:id="rId415"/>
    <p:sldId id="627" r:id="rId416"/>
    <p:sldId id="628" r:id="rId417"/>
    <p:sldId id="629" r:id="rId418"/>
    <p:sldId id="630" r:id="rId419"/>
    <p:sldId id="631" r:id="rId420"/>
    <p:sldId id="860" r:id="rId421"/>
    <p:sldId id="861" r:id="rId422"/>
    <p:sldId id="862" r:id="rId423"/>
    <p:sldId id="632" r:id="rId424"/>
    <p:sldId id="633" r:id="rId425"/>
    <p:sldId id="634" r:id="rId426"/>
    <p:sldId id="1086" r:id="rId427"/>
    <p:sldId id="635" r:id="rId428"/>
    <p:sldId id="1087" r:id="rId429"/>
    <p:sldId id="636" r:id="rId430"/>
    <p:sldId id="637" r:id="rId431"/>
    <p:sldId id="1088" r:id="rId432"/>
    <p:sldId id="638" r:id="rId433"/>
    <p:sldId id="639" r:id="rId434"/>
    <p:sldId id="640" r:id="rId435"/>
    <p:sldId id="641" r:id="rId436"/>
    <p:sldId id="644" r:id="rId437"/>
    <p:sldId id="645" r:id="rId438"/>
    <p:sldId id="646" r:id="rId439"/>
    <p:sldId id="1417" r:id="rId440"/>
    <p:sldId id="647" r:id="rId441"/>
    <p:sldId id="648" r:id="rId442"/>
    <p:sldId id="649" r:id="rId443"/>
    <p:sldId id="650" r:id="rId444"/>
    <p:sldId id="651" r:id="rId445"/>
    <p:sldId id="652" r:id="rId446"/>
    <p:sldId id="653" r:id="rId447"/>
    <p:sldId id="654" r:id="rId448"/>
    <p:sldId id="655" r:id="rId449"/>
    <p:sldId id="656" r:id="rId450"/>
    <p:sldId id="657" r:id="rId451"/>
    <p:sldId id="658" r:id="rId452"/>
    <p:sldId id="669" r:id="rId453"/>
    <p:sldId id="670" r:id="rId454"/>
    <p:sldId id="1139" r:id="rId455"/>
    <p:sldId id="661" r:id="rId456"/>
    <p:sldId id="662" r:id="rId457"/>
    <p:sldId id="663" r:id="rId458"/>
    <p:sldId id="1132" r:id="rId459"/>
    <p:sldId id="668" r:id="rId460"/>
    <p:sldId id="672" r:id="rId461"/>
    <p:sldId id="1136" r:id="rId462"/>
    <p:sldId id="1137" r:id="rId463"/>
    <p:sldId id="1138" r:id="rId464"/>
    <p:sldId id="675" r:id="rId465"/>
    <p:sldId id="676" r:id="rId466"/>
    <p:sldId id="677" r:id="rId467"/>
    <p:sldId id="678" r:id="rId468"/>
    <p:sldId id="679" r:id="rId469"/>
    <p:sldId id="680" r:id="rId470"/>
    <p:sldId id="1428" r:id="rId471"/>
    <p:sldId id="683" r:id="rId472"/>
    <p:sldId id="684" r:id="rId473"/>
    <p:sldId id="686" r:id="rId474"/>
    <p:sldId id="1337" r:id="rId475"/>
    <p:sldId id="688" r:id="rId476"/>
    <p:sldId id="691" r:id="rId477"/>
    <p:sldId id="1133" r:id="rId478"/>
    <p:sldId id="692" r:id="rId479"/>
    <p:sldId id="1134" r:id="rId480"/>
    <p:sldId id="1135" r:id="rId481"/>
    <p:sldId id="693" r:id="rId482"/>
    <p:sldId id="1403" r:id="rId483"/>
    <p:sldId id="1367" r:id="rId484"/>
    <p:sldId id="1377" r:id="rId485"/>
    <p:sldId id="1379" r:id="rId486"/>
    <p:sldId id="1368" r:id="rId487"/>
    <p:sldId id="1369" r:id="rId488"/>
    <p:sldId id="1380" r:id="rId489"/>
    <p:sldId id="1381" r:id="rId490"/>
    <p:sldId id="1370" r:id="rId491"/>
    <p:sldId id="1371" r:id="rId492"/>
    <p:sldId id="1372" r:id="rId493"/>
    <p:sldId id="1373" r:id="rId494"/>
    <p:sldId id="1374" r:id="rId495"/>
    <p:sldId id="1375" r:id="rId496"/>
    <p:sldId id="689" r:id="rId497"/>
    <p:sldId id="690" r:id="rId498"/>
    <p:sldId id="694" r:id="rId499"/>
    <p:sldId id="695" r:id="rId500"/>
    <p:sldId id="696" r:id="rId501"/>
    <p:sldId id="697" r:id="rId502"/>
    <p:sldId id="698" r:id="rId503"/>
    <p:sldId id="1338" r:id="rId504"/>
    <p:sldId id="707" r:id="rId505"/>
    <p:sldId id="701" r:id="rId506"/>
    <p:sldId id="702" r:id="rId507"/>
    <p:sldId id="703" r:id="rId508"/>
    <p:sldId id="704" r:id="rId509"/>
    <p:sldId id="1130" r:id="rId510"/>
    <p:sldId id="705" r:id="rId511"/>
    <p:sldId id="708" r:id="rId512"/>
    <p:sldId id="1089" r:id="rId513"/>
    <p:sldId id="864" r:id="rId514"/>
    <p:sldId id="709" r:id="rId515"/>
    <p:sldId id="710" r:id="rId516"/>
    <p:sldId id="713" r:id="rId517"/>
    <p:sldId id="714" r:id="rId518"/>
    <p:sldId id="715" r:id="rId519"/>
    <p:sldId id="716" r:id="rId520"/>
    <p:sldId id="717" r:id="rId521"/>
    <p:sldId id="718" r:id="rId522"/>
    <p:sldId id="719" r:id="rId523"/>
    <p:sldId id="720" r:id="rId524"/>
    <p:sldId id="721" r:id="rId525"/>
    <p:sldId id="722" r:id="rId526"/>
    <p:sldId id="723" r:id="rId527"/>
    <p:sldId id="724" r:id="rId528"/>
    <p:sldId id="725" r:id="rId529"/>
    <p:sldId id="726" r:id="rId530"/>
    <p:sldId id="727" r:id="rId531"/>
    <p:sldId id="728" r:id="rId532"/>
    <p:sldId id="729" r:id="rId533"/>
    <p:sldId id="1404" r:id="rId534"/>
    <p:sldId id="1405" r:id="rId535"/>
    <p:sldId id="730" r:id="rId536"/>
    <p:sldId id="731" r:id="rId537"/>
    <p:sldId id="732" r:id="rId538"/>
    <p:sldId id="733" r:id="rId539"/>
    <p:sldId id="734" r:id="rId540"/>
    <p:sldId id="735" r:id="rId541"/>
    <p:sldId id="736" r:id="rId542"/>
    <p:sldId id="737" r:id="rId543"/>
    <p:sldId id="738" r:id="rId544"/>
    <p:sldId id="739" r:id="rId545"/>
    <p:sldId id="740" r:id="rId546"/>
    <p:sldId id="741" r:id="rId547"/>
    <p:sldId id="742" r:id="rId548"/>
    <p:sldId id="743" r:id="rId549"/>
    <p:sldId id="744" r:id="rId550"/>
    <p:sldId id="745" r:id="rId551"/>
    <p:sldId id="746" r:id="rId552"/>
    <p:sldId id="747" r:id="rId553"/>
    <p:sldId id="748" r:id="rId554"/>
    <p:sldId id="749" r:id="rId555"/>
    <p:sldId id="750" r:id="rId556"/>
    <p:sldId id="751" r:id="rId557"/>
    <p:sldId id="752" r:id="rId558"/>
    <p:sldId id="753" r:id="rId559"/>
    <p:sldId id="754" r:id="rId560"/>
    <p:sldId id="755" r:id="rId561"/>
    <p:sldId id="756" r:id="rId562"/>
    <p:sldId id="757" r:id="rId563"/>
    <p:sldId id="758" r:id="rId564"/>
    <p:sldId id="759" r:id="rId565"/>
    <p:sldId id="760" r:id="rId566"/>
    <p:sldId id="761" r:id="rId567"/>
    <p:sldId id="762" r:id="rId568"/>
    <p:sldId id="763" r:id="rId569"/>
    <p:sldId id="764" r:id="rId570"/>
    <p:sldId id="765" r:id="rId571"/>
    <p:sldId id="766" r:id="rId572"/>
    <p:sldId id="767" r:id="rId573"/>
    <p:sldId id="768" r:id="rId574"/>
    <p:sldId id="769" r:id="rId575"/>
    <p:sldId id="770" r:id="rId576"/>
    <p:sldId id="771" r:id="rId577"/>
    <p:sldId id="772" r:id="rId578"/>
    <p:sldId id="773" r:id="rId579"/>
    <p:sldId id="774" r:id="rId580"/>
    <p:sldId id="775" r:id="rId581"/>
    <p:sldId id="776" r:id="rId582"/>
    <p:sldId id="777" r:id="rId583"/>
    <p:sldId id="778" r:id="rId584"/>
    <p:sldId id="779" r:id="rId585"/>
    <p:sldId id="780" r:id="rId586"/>
    <p:sldId id="781" r:id="rId587"/>
    <p:sldId id="782" r:id="rId588"/>
    <p:sldId id="783" r:id="rId589"/>
    <p:sldId id="784" r:id="rId590"/>
    <p:sldId id="785" r:id="rId591"/>
    <p:sldId id="786" r:id="rId592"/>
    <p:sldId id="787" r:id="rId593"/>
    <p:sldId id="788" r:id="rId594"/>
    <p:sldId id="789" r:id="rId595"/>
    <p:sldId id="790" r:id="rId596"/>
    <p:sldId id="791" r:id="rId597"/>
    <p:sldId id="792" r:id="rId598"/>
    <p:sldId id="793" r:id="rId599"/>
    <p:sldId id="794" r:id="rId600"/>
    <p:sldId id="795" r:id="rId601"/>
    <p:sldId id="796" r:id="rId602"/>
    <p:sldId id="797" r:id="rId603"/>
    <p:sldId id="798" r:id="rId604"/>
    <p:sldId id="799" r:id="rId605"/>
    <p:sldId id="800" r:id="rId606"/>
    <p:sldId id="1339" r:id="rId607"/>
    <p:sldId id="1340" r:id="rId608"/>
    <p:sldId id="801" r:id="rId609"/>
    <p:sldId id="802" r:id="rId610"/>
    <p:sldId id="803" r:id="rId611"/>
    <p:sldId id="804" r:id="rId612"/>
    <p:sldId id="805" r:id="rId613"/>
    <p:sldId id="806" r:id="rId614"/>
    <p:sldId id="807" r:id="rId615"/>
    <p:sldId id="808" r:id="rId616"/>
    <p:sldId id="809" r:id="rId617"/>
    <p:sldId id="810" r:id="rId618"/>
    <p:sldId id="811" r:id="rId619"/>
    <p:sldId id="812" r:id="rId620"/>
    <p:sldId id="813" r:id="rId621"/>
    <p:sldId id="814" r:id="rId622"/>
    <p:sldId id="815" r:id="rId623"/>
    <p:sldId id="816" r:id="rId624"/>
    <p:sldId id="817" r:id="rId625"/>
    <p:sldId id="818" r:id="rId626"/>
    <p:sldId id="819" r:id="rId627"/>
    <p:sldId id="820" r:id="rId628"/>
    <p:sldId id="821" r:id="rId629"/>
    <p:sldId id="822" r:id="rId630"/>
    <p:sldId id="823" r:id="rId631"/>
    <p:sldId id="824" r:id="rId632"/>
    <p:sldId id="825" r:id="rId633"/>
    <p:sldId id="826" r:id="rId634"/>
    <p:sldId id="827" r:id="rId635"/>
    <p:sldId id="828" r:id="rId636"/>
    <p:sldId id="829" r:id="rId637"/>
    <p:sldId id="830" r:id="rId638"/>
    <p:sldId id="831" r:id="rId639"/>
    <p:sldId id="832" r:id="rId640"/>
    <p:sldId id="844" r:id="rId641"/>
    <p:sldId id="845" r:id="rId642"/>
    <p:sldId id="863" r:id="rId643"/>
    <p:sldId id="865" r:id="rId644"/>
    <p:sldId id="846" r:id="rId645"/>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429"/>
            <p14:sldId id="1234"/>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958"/>
            <p14:sldId id="959"/>
            <p14:sldId id="960"/>
            <p14:sldId id="971"/>
            <p14:sldId id="961"/>
            <p14:sldId id="962"/>
            <p14:sldId id="966"/>
            <p14:sldId id="967"/>
            <p14:sldId id="963"/>
            <p14:sldId id="970"/>
            <p14:sldId id="972"/>
            <p14:sldId id="973"/>
            <p14:sldId id="974"/>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368"/>
            <p14:sldId id="369"/>
            <p14:sldId id="1126"/>
            <p14:sldId id="372"/>
            <p14:sldId id="1125"/>
            <p14:sldId id="373"/>
            <p14:sldId id="380"/>
            <p14:sldId id="381"/>
            <p14:sldId id="382"/>
            <p14:sldId id="383"/>
            <p14:sldId id="851"/>
            <p14:sldId id="331"/>
            <p14:sldId id="1144"/>
            <p14:sldId id="336"/>
            <p14:sldId id="852"/>
            <p14:sldId id="334"/>
            <p14:sldId id="1394"/>
            <p14:sldId id="1395"/>
            <p14:sldId id="1401"/>
            <p14:sldId id="1402"/>
            <p14:sldId id="337"/>
            <p14:sldId id="338"/>
            <p14:sldId id="339"/>
            <p14:sldId id="1159"/>
            <p14:sldId id="1163"/>
            <p14:sldId id="1160"/>
            <p14:sldId id="1164"/>
            <p14:sldId id="1161"/>
            <p14:sldId id="1165"/>
            <p14:sldId id="1167"/>
            <p14:sldId id="1162"/>
            <p14:sldId id="1166"/>
            <p14:sldId id="1140"/>
            <p14:sldId id="340"/>
            <p14:sldId id="341"/>
            <p14:sldId id="1415"/>
            <p14:sldId id="298"/>
            <p14:sldId id="302"/>
            <p14:sldId id="1421"/>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42"/>
            <p14:sldId id="343"/>
            <p14:sldId id="1273"/>
            <p14:sldId id="344"/>
            <p14:sldId id="345"/>
            <p14:sldId id="346"/>
            <p14:sldId id="1328"/>
            <p14:sldId id="361"/>
            <p14:sldId id="1131"/>
            <p14:sldId id="362"/>
            <p14:sldId id="1418"/>
            <p14:sldId id="1425"/>
            <p14:sldId id="1392"/>
            <p14:sldId id="1420"/>
            <p14:sldId id="349"/>
            <p14:sldId id="350"/>
            <p14:sldId id="351"/>
            <p14:sldId id="352"/>
            <p14:sldId id="1079"/>
            <p14:sldId id="1080"/>
            <p14:sldId id="353"/>
            <p14:sldId id="354"/>
            <p14:sldId id="1007"/>
            <p14:sldId id="355"/>
            <p14:sldId id="356"/>
            <p14:sldId id="357"/>
            <p14:sldId id="358"/>
            <p14:sldId id="359"/>
            <p14:sldId id="833"/>
            <p14:sldId id="834"/>
            <p14:sldId id="835"/>
            <p14:sldId id="836"/>
            <p14:sldId id="837"/>
            <p14:sldId id="838"/>
            <p14:sldId id="839"/>
            <p14:sldId id="840"/>
            <p14:sldId id="841"/>
            <p14:sldId id="365"/>
            <p14:sldId id="1382"/>
            <p14:sldId id="366"/>
          </p14:sldIdLst>
        </p14:section>
        <p14:section name="Data Manuplation Language" id="{DABA1552-33D0-4262-A930-69DA7CCB6843}">
          <p14:sldIdLst>
            <p14:sldId id="1446"/>
            <p14:sldId id="1449"/>
            <p14:sldId id="1434"/>
            <p14:sldId id="1432"/>
            <p14:sldId id="1385"/>
            <p14:sldId id="1433"/>
            <p14:sldId id="1438"/>
            <p14:sldId id="1439"/>
            <p14:sldId id="1440"/>
            <p14:sldId id="1431"/>
            <p14:sldId id="1436"/>
            <p14:sldId id="1335"/>
            <p14:sldId id="1336"/>
            <p14:sldId id="1081"/>
            <p14:sldId id="384"/>
            <p14:sldId id="385"/>
            <p14:sldId id="386"/>
            <p14:sldId id="387"/>
            <p14:sldId id="388"/>
            <p14:sldId id="389"/>
            <p14:sldId id="853"/>
            <p14:sldId id="1102"/>
            <p14:sldId id="857"/>
            <p14:sldId id="858"/>
            <p14:sldId id="1251"/>
            <p14:sldId id="1414"/>
            <p14:sldId id="393"/>
            <p14:sldId id="394"/>
            <p14:sldId id="395"/>
            <p14:sldId id="397"/>
            <p14:sldId id="398"/>
            <p14:sldId id="376"/>
            <p14:sldId id="377"/>
            <p14:sldId id="1444"/>
            <p14:sldId id="434"/>
            <p14:sldId id="1358"/>
            <p14:sldId id="436"/>
            <p14:sldId id="402"/>
            <p14:sldId id="1357"/>
            <p14:sldId id="403"/>
            <p14:sldId id="404"/>
            <p14:sldId id="405"/>
            <p14:sldId id="1424"/>
            <p14:sldId id="413"/>
            <p14:sldId id="414"/>
            <p14:sldId id="415"/>
            <p14:sldId id="416"/>
            <p14:sldId id="417"/>
            <p14:sldId id="418"/>
            <p14:sldId id="419"/>
            <p14:sldId id="420"/>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21"/>
            <p14:sldId id="1113"/>
            <p14:sldId id="1211"/>
            <p14:sldId id="1042"/>
            <p14:sldId id="1114"/>
            <p14:sldId id="1127"/>
            <p14:sldId id="1115"/>
            <p14:sldId id="1116"/>
            <p14:sldId id="1430"/>
            <p14:sldId id="428"/>
            <p14:sldId id="429"/>
            <p14:sldId id="1128"/>
            <p14:sldId id="1248"/>
            <p14:sldId id="1215"/>
            <p14:sldId id="1427"/>
            <p14:sldId id="1249"/>
            <p14:sldId id="1212"/>
            <p14:sldId id="1213"/>
            <p14:sldId id="1216"/>
            <p14:sldId id="1210"/>
            <p14:sldId id="1250"/>
            <p14:sldId id="1217"/>
            <p14:sldId id="1226"/>
            <p14:sldId id="1445"/>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9"/>
            <p14:sldId id="520"/>
            <p14:sldId id="521"/>
            <p14:sldId id="522"/>
            <p14:sldId id="523"/>
            <p14:sldId id="1123"/>
            <p14:sldId id="524"/>
            <p14:sldId id="1124"/>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4"/>
            <p14:sldId id="645"/>
            <p14:sldId id="646"/>
            <p14:sldId id="1417"/>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 id="1428"/>
          </p14:sldIdLst>
        </p14:section>
        <p14:section name="Triggers" id="{43413A11-6D7B-4E6D-B88B-1C10283CD29F}">
          <p14:sldIdLst>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707"/>
            <p14:sldId id="701"/>
            <p14:sldId id="702"/>
            <p14:sldId id="703"/>
            <p14:sldId id="704"/>
            <p14:sldId id="1130"/>
            <p14:sldId id="705"/>
            <p14:sldId id="708"/>
            <p14:sldId id="1089"/>
            <p14:sldId id="864"/>
            <p14:sldId id="709"/>
            <p14:sldId id="710"/>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Lst>
        </p14:section>
        <p14:section name="Big Data" id="{714FF753-78D3-4CFC-AD17-400810612444}">
          <p14:sldIdLst>
            <p14:sldId id="844"/>
            <p14:sldId id="845"/>
            <p14:sldId id="863"/>
            <p14:sldId id="865"/>
            <p14:sldId id="8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86"/>
    <a:srgbClr val="EBE7F1"/>
    <a:srgbClr val="8A1E92"/>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660"/>
  </p:normalViewPr>
  <p:slideViewPr>
    <p:cSldViewPr>
      <p:cViewPr varScale="1">
        <p:scale>
          <a:sx n="66" d="100"/>
          <a:sy n="66" d="100"/>
        </p:scale>
        <p:origin x="660"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notesMaster" Target="notesMasters/notesMaster1.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commentAuthors" Target="commentAuthor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theme" Target="theme/theme1.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3/26/2022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161</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162</a:t>
            </a:fld>
            <a:endParaRPr lang="en-US"/>
          </a:p>
        </p:txBody>
      </p:sp>
    </p:spTree>
    <p:extLst>
      <p:ext uri="{BB962C8B-B14F-4D97-AF65-F5344CB8AC3E}">
        <p14:creationId xmlns:p14="http://schemas.microsoft.com/office/powerpoint/2010/main" val="3155359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163</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165</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175</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177</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259</a:t>
            </a:fld>
            <a:endParaRPr lang="en-US"/>
          </a:p>
        </p:txBody>
      </p:sp>
    </p:spTree>
    <p:extLst>
      <p:ext uri="{BB962C8B-B14F-4D97-AF65-F5344CB8AC3E}">
        <p14:creationId xmlns:p14="http://schemas.microsoft.com/office/powerpoint/2010/main" val="1137024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47</a:t>
            </a:fld>
            <a:endParaRPr lang="en-US"/>
          </a:p>
        </p:txBody>
      </p:sp>
    </p:spTree>
    <p:extLst>
      <p:ext uri="{BB962C8B-B14F-4D97-AF65-F5344CB8AC3E}">
        <p14:creationId xmlns:p14="http://schemas.microsoft.com/office/powerpoint/2010/main"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260</a:t>
            </a:fld>
            <a:endParaRPr lang="en-US" dirty="0"/>
          </a:p>
        </p:txBody>
      </p:sp>
    </p:spTree>
    <p:extLst>
      <p:ext uri="{BB962C8B-B14F-4D97-AF65-F5344CB8AC3E}">
        <p14:creationId xmlns:p14="http://schemas.microsoft.com/office/powerpoint/2010/main" val="3107902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298</a:t>
            </a:fld>
            <a:endParaRPr lang="en-US" dirty="0"/>
          </a:p>
        </p:txBody>
      </p:sp>
    </p:spTree>
    <p:extLst>
      <p:ext uri="{BB962C8B-B14F-4D97-AF65-F5344CB8AC3E}">
        <p14:creationId xmlns:p14="http://schemas.microsoft.com/office/powerpoint/2010/main" val="1486492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300</a:t>
            </a:fld>
            <a:endParaRPr lang="en-IN" dirty="0"/>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324</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325</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348</a:t>
            </a:fld>
            <a:endParaRPr lang="en-US"/>
          </a:p>
        </p:txBody>
      </p:sp>
    </p:spTree>
    <p:extLst>
      <p:ext uri="{BB962C8B-B14F-4D97-AF65-F5344CB8AC3E}">
        <p14:creationId xmlns:p14="http://schemas.microsoft.com/office/powerpoint/2010/main" val="4237678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852164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354</a:t>
            </a:fld>
            <a:endParaRPr lang="en-IN"/>
          </a:p>
        </p:txBody>
      </p:sp>
    </p:spTree>
    <p:extLst>
      <p:ext uri="{BB962C8B-B14F-4D97-AF65-F5344CB8AC3E}">
        <p14:creationId xmlns:p14="http://schemas.microsoft.com/office/powerpoint/2010/main" val="4169711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355</a:t>
            </a:fld>
            <a:endParaRPr lang="en-IN"/>
          </a:p>
        </p:txBody>
      </p:sp>
    </p:spTree>
    <p:extLst>
      <p:ext uri="{BB962C8B-B14F-4D97-AF65-F5344CB8AC3E}">
        <p14:creationId xmlns:p14="http://schemas.microsoft.com/office/powerpoint/2010/main" val="16598741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361</a:t>
            </a:fld>
            <a:endParaRPr lang="en-US"/>
          </a:p>
        </p:txBody>
      </p:sp>
    </p:spTree>
    <p:extLst>
      <p:ext uri="{BB962C8B-B14F-4D97-AF65-F5344CB8AC3E}">
        <p14:creationId xmlns:p14="http://schemas.microsoft.com/office/powerpoint/2010/main" val="10091738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366</a:t>
            </a:fld>
            <a:endParaRPr lang="en-US"/>
          </a:p>
        </p:txBody>
      </p:sp>
    </p:spTree>
    <p:extLst>
      <p:ext uri="{BB962C8B-B14F-4D97-AF65-F5344CB8AC3E}">
        <p14:creationId xmlns:p14="http://schemas.microsoft.com/office/powerpoint/2010/main" val="8079470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369</a:t>
            </a:fld>
            <a:endParaRPr lang="en-US"/>
          </a:p>
        </p:txBody>
      </p:sp>
    </p:spTree>
    <p:extLst>
      <p:ext uri="{BB962C8B-B14F-4D97-AF65-F5344CB8AC3E}">
        <p14:creationId xmlns:p14="http://schemas.microsoft.com/office/powerpoint/2010/main" val="685840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372</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484327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414</a:t>
            </a:fld>
            <a:endParaRPr lang="en-US"/>
          </a:p>
        </p:txBody>
      </p:sp>
    </p:spTree>
    <p:extLst>
      <p:ext uri="{BB962C8B-B14F-4D97-AF65-F5344CB8AC3E}">
        <p14:creationId xmlns:p14="http://schemas.microsoft.com/office/powerpoint/2010/main" val="26871250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463</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112</a:t>
            </a:fld>
            <a:endParaRPr lang="en-US"/>
          </a:p>
        </p:txBody>
      </p:sp>
    </p:spTree>
    <p:extLst>
      <p:ext uri="{BB962C8B-B14F-4D97-AF65-F5344CB8AC3E}">
        <p14:creationId xmlns:p14="http://schemas.microsoft.com/office/powerpoint/2010/main" val="15057458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32745219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476</a:t>
            </a:fld>
            <a:endParaRPr lang="en-IN"/>
          </a:p>
        </p:txBody>
      </p:sp>
    </p:spTree>
    <p:extLst>
      <p:ext uri="{BB962C8B-B14F-4D97-AF65-F5344CB8AC3E}">
        <p14:creationId xmlns:p14="http://schemas.microsoft.com/office/powerpoint/2010/main" val="31852873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634</a:t>
            </a:fld>
            <a:endParaRPr lang="en-IN"/>
          </a:p>
        </p:txBody>
      </p:sp>
    </p:spTree>
    <p:extLst>
      <p:ext uri="{BB962C8B-B14F-4D97-AF65-F5344CB8AC3E}">
        <p14:creationId xmlns:p14="http://schemas.microsoft.com/office/powerpoint/2010/main" val="627739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144</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146</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152</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154</a:t>
            </a:fld>
            <a:endParaRPr lang="en-IN"/>
          </a:p>
        </p:txBody>
      </p:sp>
    </p:spTree>
    <p:extLst>
      <p:ext uri="{BB962C8B-B14F-4D97-AF65-F5344CB8AC3E}">
        <p14:creationId xmlns:p14="http://schemas.microsoft.com/office/powerpoint/2010/main" val="2574066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3/26/2022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3/26/2022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3/26/2022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3/26/2022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3/26/2022</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3/26/2022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3/26/2022</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3/26/2022</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3/26/2022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3/26/2022</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6.png"/></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0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0.png"/></Relationships>
</file>

<file path=ppt/slides/_rels/slide3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19.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jpeg"/></Relationships>
</file>

<file path=ppt/slides/_rels/slide3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18.png"/><Relationship Id="rId4" Type="http://schemas.openxmlformats.org/officeDocument/2006/relationships/image" Target="../media/image117.png"/></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118.png"/></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18.png"/></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9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jpeg"/><Relationship Id="rId2" Type="http://schemas.openxmlformats.org/officeDocument/2006/relationships/image" Target="../media/image153.png"/><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jpe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2.png"/></Relationships>
</file>

<file path=ppt/slides/_rels/slide6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3.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id="{9163BC0B-766A-45A6-A797-DB2380D38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val="2513895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id="{66FED427-17E8-4481-8D0E-12B3E473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03908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id="{A33E4061-371D-4974-BC1A-D056C671C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149735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val="24688912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8EF0959-505D-46B9-B860-525EC9C2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4971679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grpSp>
        <p:nvGrpSpPr>
          <p:cNvPr id="9" name="Group 8">
            <a:extLst>
              <a:ext uri="{FF2B5EF4-FFF2-40B4-BE49-F238E27FC236}">
                <a16:creationId xmlns:a16="http://schemas.microsoft.com/office/drawing/2014/main"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2" name="Rectangle 21">
            <a:extLst>
              <a:ext uri="{FF2B5EF4-FFF2-40B4-BE49-F238E27FC236}">
                <a16:creationId xmlns:a16="http://schemas.microsoft.com/office/drawing/2014/main" id="{BDB97DE6-F288-4604-B656-556F9F1C17DE}"/>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938718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pic>
        <p:nvPicPr>
          <p:cNvPr id="18" name="Picture 17">
            <a:extLst>
              <a:ext uri="{FF2B5EF4-FFF2-40B4-BE49-F238E27FC236}">
                <a16:creationId xmlns:a16="http://schemas.microsoft.com/office/drawing/2014/main" id="{1BC29D4B-0260-49F9-9E5E-2135514E8A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44D6AC8E-EFE5-48CD-9E96-C020ABA35714}"/>
              </a:ext>
            </a:extLst>
          </p:cNvPr>
          <p:cNvSpPr/>
          <p:nvPr/>
        </p:nvSpPr>
        <p:spPr>
          <a:xfrm>
            <a:off x="290449" y="1484784"/>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4911668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2991-B7C2-4BE4-A6F5-CD91CE038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val="4037130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UPDATE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SET </a:t>
            </a:r>
            <a:r>
              <a:rPr lang="en-IN" dirty="0">
                <a:latin typeface="Segoe UI" panose="020B0502040204020203" pitchFamily="34" charset="0"/>
                <a:cs typeface="Segoe UI" panose="020B0502040204020203" pitchFamily="34" charset="0"/>
              </a:rPr>
              <a:t>col_name1</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{expr1 | DEFAULT}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col_name2</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 {expr2 | DEFAULT}] </a:t>
            </a:r>
            <a:r>
              <a:rPr lang="en-IN" dirty="0">
                <a:latin typeface="Segoe UI" panose="020B0502040204020203" pitchFamily="34" charset="0"/>
                <a:cs typeface="Segoe UI" panose="020B0502040204020203" pitchFamily="34" charset="0"/>
              </a:rPr>
              <a:t>. . .</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a:t>
            </a:r>
            <a:r>
              <a:rPr lang="en-IN" dirty="0">
                <a:latin typeface="Segoe UI" panose="020B0502040204020203" pitchFamily="34" charset="0"/>
                <a:cs typeface="Segoe UI" panose="020B0502040204020203" pitchFamily="34" charset="0"/>
              </a:rPr>
              <a:t>row_count</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id="{0EDF7749-D5CA-4057-B8B8-E82012396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val="26865170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id="{9639802A-4A9D-41E4-81FD-29210496A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21944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DELETE FROM </a:t>
            </a:r>
            <a:r>
              <a:rPr lang="en-IN" dirty="0">
                <a:latin typeface="Segoe UI" panose="020B0502040204020203" pitchFamily="34" charset="0"/>
                <a:cs typeface="Segoe UI" panose="020B0502040204020203" pitchFamily="34" charset="0"/>
              </a:rPr>
              <a:t>tbl_name</a:t>
            </a:r>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[WHERE </a:t>
            </a:r>
            <a:r>
              <a:rPr lang="en-IN" dirty="0">
                <a:latin typeface="Segoe UI" panose="020B0502040204020203" pitchFamily="34" charset="0"/>
                <a:cs typeface="Segoe UI" panose="020B0502040204020203" pitchFamily="34" charset="0"/>
              </a:rPr>
              <a:t>where_condition</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[ORDER BY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[LIMIT row_count]</a:t>
            </a:r>
            <a:endParaRPr lang="en-US" dirty="0">
              <a:solidFill>
                <a:srgbClr val="0077AA"/>
              </a:solidFill>
              <a:latin typeface="Segoe UI" panose="020B0502040204020203" pitchFamily="34" charset="0"/>
              <a:cs typeface="Segoe UI" panose="020B0502040204020203" pitchFamily="34" charset="0"/>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ED497C83-70E9-4F88-BB34-D9B9CD4B5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83312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id="{E766C70F-8632-4217-A325-3B5410D1D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4052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BED173B-77BF-44E7-8B6E-6551F368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AUTO_INCREMENT [UNIQUE [KEY] | [PRIMARY] KEY]</a:t>
            </a:r>
            <a:endParaRPr lang="en-IN" dirty="0">
              <a:solidFill>
                <a:srgbClr val="0077AA"/>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4214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2">
            <a:extLst>
              <a:ext uri="{FF2B5EF4-FFF2-40B4-BE49-F238E27FC236}">
                <a16:creationId xmlns:a16="http://schemas.microsoft.com/office/drawing/2014/main"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34483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F4AF2B8-FDF4-46EC-9799-C9C28E875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col_name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IN" i="1" dirty="0">
                <a:solidFill>
                  <a:srgbClr val="000000"/>
                </a:solidFill>
                <a:latin typeface="Segoe UI" panose="020B0502040204020203" pitchFamily="34" charset="0"/>
                <a:ea typeface="SimSun" panose="02010600030101010101" pitchFamily="2" charset="-122"/>
                <a:cs typeface="Segoe UI" panose="020B0502040204020203" pitchFamily="34" charset="0"/>
              </a:rPr>
              <a:t>data_type</a:t>
            </a:r>
            <a:r>
              <a:rPr lang="en-IN"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US" dirty="0">
                <a:solidFill>
                  <a:srgbClr val="0077AA"/>
                </a:solidFill>
                <a:latin typeface="Segoe UI" panose="020B0502040204020203" pitchFamily="34" charset="0"/>
                <a:ea typeface="SimSun" panose="02010600030101010101" pitchFamily="2" charset="-122"/>
                <a:cs typeface="Segoe UI" panose="020B0502040204020203" pitchFamily="34" charset="0"/>
              </a:rPr>
              <a:t>ZEROFILL</a:t>
            </a:r>
            <a:endParaRPr lang="en-IN" dirty="0">
              <a:solidFill>
                <a:srgbClr val="0077AA"/>
              </a:solidFill>
              <a:latin typeface="Segoe UI" panose="020B0502040204020203" pitchFamily="34" charset="0"/>
              <a:ea typeface="SimSun"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AD3723FC-4D13-4047-818F-B839F19BC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84345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GENERATED</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ALWAYS</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AS</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i="1" dirty="0">
                <a:solidFill>
                  <a:srgbClr val="000000"/>
                </a:solidFill>
                <a:latin typeface="Segoe UI" panose="020B0502040204020203" pitchFamily="34" charset="0"/>
                <a:cs typeface="Segoe UI" panose="020B0502040204020203" pitchFamily="34" charset="0"/>
              </a:rPr>
              <a:t>expression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VIRTUAL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STORED</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A67F59"/>
                </a:solidFill>
                <a:latin typeface="Segoe UI" panose="020B0502040204020203" pitchFamily="34" charset="0"/>
                <a:cs typeface="Segoe UI" panose="020B0502040204020203" pitchFamily="34" charset="0"/>
              </a:rPr>
              <a:t>NOT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UNIQUE</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PRIMARY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COMMENT</a:t>
            </a:r>
            <a:r>
              <a:rPr lang="en-IN" dirty="0">
                <a:solidFill>
                  <a:srgbClr val="000000"/>
                </a:solidFill>
                <a:latin typeface="Segoe UI" panose="020B0502040204020203" pitchFamily="34" charset="0"/>
                <a:cs typeface="Segoe UI" panose="020B0502040204020203" pitchFamily="34" charset="0"/>
              </a:rPr>
              <a:t> </a:t>
            </a:r>
            <a:r>
              <a:rPr lang="en-IN" dirty="0">
                <a:solidFill>
                  <a:srgbClr val="669900"/>
                </a:solidFill>
                <a:latin typeface="Segoe UI" panose="020B0502040204020203" pitchFamily="34" charset="0"/>
                <a:cs typeface="Segoe UI" panose="020B0502040204020203" pitchFamily="34" charset="0"/>
              </a:rPr>
              <a:t>'</a:t>
            </a:r>
            <a:r>
              <a:rPr lang="en-IN" i="1" dirty="0">
                <a:solidFill>
                  <a:srgbClr val="669900"/>
                </a:solidFill>
                <a:latin typeface="Segoe UI" panose="020B0502040204020203" pitchFamily="34" charset="0"/>
                <a:cs typeface="Segoe UI" panose="020B0502040204020203" pitchFamily="34" charset="0"/>
              </a:rPr>
              <a:t>string</a:t>
            </a:r>
            <a:r>
              <a:rPr lang="en-IN" dirty="0">
                <a:solidFill>
                  <a:srgbClr val="669900"/>
                </a:solidFill>
                <a:latin typeface="Segoe UI" panose="020B0502040204020203" pitchFamily="34" charset="0"/>
                <a:cs typeface="Segoe UI" panose="020B0502040204020203" pitchFamily="34" charset="0"/>
              </a:rPr>
              <a:t>'</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id="{C9E75663-51A9-4FAB-B301-C310C91CF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350128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id="{BD6BB3B1-0A7E-4974-BD15-FFF26D370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413985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INVISIBLE</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id="{72449F22-F512-41D6-BB44-FF44628F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80A23D2-5F46-4FD4-9CD2-7A55FA4A8B6C}"/>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id="{1D109597-2139-4FBF-A823-F12DD80E82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2331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834689"/>
                </a:solidFill>
                <a:latin typeface="Segoe UI" panose="020B0502040204020203" pitchFamily="34" charset="0"/>
                <a:cs typeface="Segoe UI" panose="020B0502040204020203" pitchFamily="34" charset="0"/>
              </a:rPr>
              <a:t>VARBINARY</a:t>
            </a:r>
            <a:endParaRPr lang="en-IN" dirty="0">
              <a:solidFill>
                <a:srgbClr val="0077A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id="{240920F8-3BB4-4DBA-A59B-C440656120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31005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06668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Segoe UI" panose="020B0502040204020203" pitchFamily="34" charset="0"/>
                <a:cs typeface="Segoe UI" panose="020B0502040204020203" pitchFamily="34" charset="0"/>
              </a:rPr>
              <a:t>ALTER TABLE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RENAME [TO|AS] new_tbl_name</a:t>
            </a:r>
          </a:p>
        </p:txBody>
      </p:sp>
      <p:pic>
        <p:nvPicPr>
          <p:cNvPr id="6" name="Picture 5">
            <a:extLst>
              <a:ext uri="{FF2B5EF4-FFF2-40B4-BE49-F238E27FC236}">
                <a16:creationId xmlns:a16="http://schemas.microsoft.com/office/drawing/2014/main" id="{C1EDA9AA-4740-4FE6-A791-91E021494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53848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6841904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a:t>
            </a:r>
          </a:p>
        </p:txBody>
      </p:sp>
      <p:sp>
        <p:nvSpPr>
          <p:cNvPr id="8" name="Rectangle 7">
            <a:extLst>
              <a:ext uri="{FF2B5EF4-FFF2-40B4-BE49-F238E27FC236}">
                <a16:creationId xmlns:a16="http://schemas.microsoft.com/office/drawing/2014/main"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907467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val="39586667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MODIFY</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0222201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val="13913692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CHANGE</a:t>
            </a:r>
            <a:r>
              <a:rPr lang="en-IN" dirty="0">
                <a:solidFill>
                  <a:schemeClr val="tx1">
                    <a:lumMod val="95000"/>
                    <a:lumOff val="5000"/>
                  </a:schemeClr>
                </a:solidFill>
                <a:latin typeface="Segoe UI" panose="020B0502040204020203" pitchFamily="34" charset="0"/>
                <a:cs typeface="Segoe UI" panose="020B0502040204020203"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0790631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val="1538814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4141B163-1349-4902-81F9-655FA4D43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113278908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id="{AA9F3A02-6E9E-41AC-B5ED-CD5598DF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tbl_name [alter_specification [, alter_specification] ...]</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r>
              <a:rPr lang="en-IN" dirty="0">
                <a:solidFill>
                  <a:schemeClr val="tx1">
                    <a:lumMod val="95000"/>
                    <a:lumOff val="5000"/>
                  </a:schemeClr>
                </a:solidFill>
                <a:latin typeface="Segoe UI" panose="020B0502040204020203" pitchFamily="34" charset="0"/>
                <a:cs typeface="Segoe UI" panose="020B0502040204020203" pitchFamily="34" charset="0"/>
              </a:rPr>
              <a:t>alter_specification</a:t>
            </a:r>
          </a:p>
          <a:p>
            <a:endParaRPr lang="en-IN"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740871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val="30865770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9119858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id="{7A3E1CAF-1280-45EF-8DBE-7B7B63267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21985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TEMPORARY</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IF</a:t>
            </a:r>
            <a:r>
              <a:rPr lang="en-IN" dirty="0">
                <a:solidFill>
                  <a:schemeClr val="tx1">
                    <a:lumMod val="95000"/>
                    <a:lumOff val="5000"/>
                  </a:schemeClr>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EXISTS</a:t>
            </a:r>
            <a:r>
              <a:rPr lang="en-IN" dirty="0">
                <a:solidFill>
                  <a:schemeClr val="tx1">
                    <a:lumMod val="95000"/>
                    <a:lumOff val="5000"/>
                  </a:schemeClr>
                </a:solidFill>
                <a:latin typeface="Segoe UI" panose="020B0502040204020203" pitchFamily="34" charset="0"/>
                <a:cs typeface="Segoe UI" panose="020B0502040204020203" pitchFamily="34" charset="0"/>
              </a:rPr>
              <a:t>] tbl_name [, tbl_name] ...</a:t>
            </a:r>
            <a:endParaRPr lang="en-US" dirty="0">
              <a:solidFill>
                <a:schemeClr val="tx1">
                  <a:lumMod val="95000"/>
                  <a:lumOff val="5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957D7E42-0008-46DD-B226-AE7EF036BA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73546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5964" y="2436079"/>
            <a:ext cx="8836898"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22" y="3286743"/>
            <a:ext cx="11447781" cy="707794"/>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13" y="4364982"/>
            <a:ext cx="10943791" cy="184641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Column Level</a:t>
            </a:r>
          </a:p>
          <a:p>
            <a:pPr marL="285721" indent="-285721">
              <a:buFont typeface="Arial" panose="020B0604020202020204" pitchFamily="34" charset="0"/>
              <a:buChar char="•"/>
            </a:pPr>
            <a:endParaRPr lang="en-US" sz="400"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Table Level</a:t>
            </a:r>
            <a:r>
              <a:rPr lang="en-US" dirty="0">
                <a:latin typeface="Arial" panose="020B0604020202020204" pitchFamily="34" charset="0"/>
                <a:cs typeface="Arial" panose="020B0604020202020204" pitchFamily="34" charset="0"/>
              </a:rPr>
              <a:t>.</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0E475E-BCEF-4F48-AE53-76D604F83B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D6E16FB-68D0-47DE-84E1-68892F76EB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752986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pic>
        <p:nvPicPr>
          <p:cNvPr id="8" name="Picture 7">
            <a:extLst>
              <a:ext uri="{FF2B5EF4-FFF2-40B4-BE49-F238E27FC236}">
                <a16:creationId xmlns:a16="http://schemas.microsoft.com/office/drawing/2014/main" id="{B69ACCA4-38E7-449A-98A5-C48CAA7E9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096918BB-7919-48C9-9F2D-FC7364C25D33}"/>
              </a:ext>
            </a:extLst>
          </p:cNvPr>
          <p:cNvSpPr/>
          <p:nvPr/>
        </p:nvSpPr>
        <p:spPr>
          <a:xfrm>
            <a:off x="3623343" y="3604954"/>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Tree>
    <p:extLst>
      <p:ext uri="{BB962C8B-B14F-4D97-AF65-F5344CB8AC3E}">
        <p14:creationId xmlns:p14="http://schemas.microsoft.com/office/powerpoint/2010/main" val="33304984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id="{44976F04-6ED6-46E1-A614-F2FC08406386}"/>
              </a:ext>
            </a:extLst>
          </p:cNvPr>
          <p:cNvGraphicFramePr>
            <a:graphicFrameLocks noGrp="1"/>
          </p:cNvGraphicFramePr>
          <p:nvPr>
            <p:extLst>
              <p:ext uri="{D42A27DB-BD31-4B8C-83A1-F6EECF244321}">
                <p14:modId xmlns:p14="http://schemas.microsoft.com/office/powerpoint/2010/main"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val="4061340782"/>
                    </a:ext>
                  </a:extLst>
                </a:gridCol>
                <a:gridCol w="1252258">
                  <a:extLst>
                    <a:ext uri="{9D8B030D-6E8A-4147-A177-3AD203B41FA5}">
                      <a16:colId xmlns:a16="http://schemas.microsoft.com/office/drawing/2014/main" val="2464658650"/>
                    </a:ext>
                  </a:extLst>
                </a:gridCol>
                <a:gridCol w="1267822">
                  <a:extLst>
                    <a:ext uri="{9D8B030D-6E8A-4147-A177-3AD203B41FA5}">
                      <a16:colId xmlns:a16="http://schemas.microsoft.com/office/drawing/2014/main" val="1436439042"/>
                    </a:ext>
                  </a:extLst>
                </a:gridCol>
                <a:gridCol w="2145545">
                  <a:extLst>
                    <a:ext uri="{9D8B030D-6E8A-4147-A177-3AD203B41FA5}">
                      <a16:colId xmlns:a16="http://schemas.microsoft.com/office/drawing/2014/main"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10" name="TextBox 9">
            <a:extLst>
              <a:ext uri="{FF2B5EF4-FFF2-40B4-BE49-F238E27FC236}">
                <a16:creationId xmlns:a16="http://schemas.microsoft.com/office/drawing/2014/main"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693940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19" y="943441"/>
            <a:ext cx="11735776" cy="1938740"/>
          </a:xfrm>
          <a:prstGeom prst="rect">
            <a:avLst/>
          </a:prstGeom>
          <a:noFill/>
        </p:spPr>
        <p:txBody>
          <a:bodyPr wrap="square">
            <a:spAutoFit/>
          </a:bodyPr>
          <a:lstStyle/>
          <a:p>
            <a:pPr algn="just"/>
            <a:r>
              <a:rPr lang="en-US" dirty="0">
                <a:solidFill>
                  <a:srgbClr val="333333"/>
                </a:solidFill>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dirty="0">
              <a:solidFill>
                <a:srgbClr val="333333"/>
              </a:solidFill>
              <a:latin typeface="Palatino Linotype" panose="02040502050505030304" pitchFamily="18" charset="0"/>
            </a:endParaRPr>
          </a:p>
          <a:p>
            <a:pPr algn="just"/>
            <a:r>
              <a:rPr lang="en-US" dirty="0">
                <a:solidFill>
                  <a:srgbClr val="008000"/>
                </a:solidFill>
                <a:latin typeface="Palatino Linotype" panose="02040502050505030304" pitchFamily="18" charset="0"/>
              </a:rPr>
              <a:t>MySQL</a:t>
            </a:r>
            <a:r>
              <a:rPr lang="en-US" dirty="0">
                <a:solidFill>
                  <a:srgbClr val="333333"/>
                </a:solidFill>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21" indent="-285721" algn="just">
              <a:buFont typeface="Arial" panose="020B0604020202020204" pitchFamily="34" charset="0"/>
              <a:buChar char="•"/>
            </a:pPr>
            <a:r>
              <a:rPr lang="en-US" dirty="0">
                <a:solidFill>
                  <a:srgbClr val="006C86"/>
                </a:solidFill>
              </a:rPr>
              <a:t>Clustered Index</a:t>
            </a:r>
          </a:p>
          <a:p>
            <a:pPr marL="285721" indent="-285721" algn="just">
              <a:buFont typeface="Arial" panose="020B0604020202020204" pitchFamily="34" charset="0"/>
              <a:buChar char="•"/>
            </a:pPr>
            <a:endParaRPr lang="en-US" sz="400" dirty="0">
              <a:solidFill>
                <a:srgbClr val="006C86"/>
              </a:solidFill>
            </a:endParaRPr>
          </a:p>
          <a:p>
            <a:pPr marL="285721" indent="-285721" algn="just">
              <a:buFont typeface="Arial" panose="020B0604020202020204" pitchFamily="34" charset="0"/>
              <a:buChar char="•"/>
            </a:pPr>
            <a:r>
              <a:rPr lang="en-US" dirty="0">
                <a:solidFill>
                  <a:srgbClr val="006C86"/>
                </a:solidFill>
              </a:rPr>
              <a:t>Non-Clustered Index</a:t>
            </a:r>
          </a:p>
        </p:txBody>
      </p:sp>
      <p:pic>
        <p:nvPicPr>
          <p:cNvPr id="6" name="Picture 5">
            <a:extLst>
              <a:ext uri="{FF2B5EF4-FFF2-40B4-BE49-F238E27FC236}">
                <a16:creationId xmlns:a16="http://schemas.microsoft.com/office/drawing/2014/main" id="{95F1F7B0-CADA-4C0F-A191-4C310AACC9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C951A9A-AD2C-4B4B-A304-30686BDCD6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19483C4D-6E7D-4AFC-BC46-07E5EE09BECE}"/>
              </a:ext>
            </a:extLst>
          </p:cNvPr>
          <p:cNvSpPr txBox="1"/>
          <p:nvPr/>
        </p:nvSpPr>
        <p:spPr>
          <a:xfrm>
            <a:off x="224450" y="3068960"/>
            <a:ext cx="11704197" cy="2339102"/>
          </a:xfrm>
          <a:prstGeom prst="rect">
            <a:avLst/>
          </a:prstGeom>
          <a:noFill/>
        </p:spPr>
        <p:txBody>
          <a:bodyPr wrap="square">
            <a:spAutoFit/>
          </a:bodyPr>
          <a:lstStyle/>
          <a:p>
            <a:pPr algn="just"/>
            <a:r>
              <a:rPr lang="en-IN" sz="2000" dirty="0">
                <a:solidFill>
                  <a:srgbClr val="610B4B"/>
                </a:solidFill>
                <a:effectLst/>
                <a:latin typeface="erdana"/>
              </a:rPr>
              <a:t>Clustered Index:-</a:t>
            </a:r>
            <a:r>
              <a:rPr lang="en-IN" sz="2000" b="0" i="0" dirty="0">
                <a:solidFill>
                  <a:srgbClr val="610B4B"/>
                </a:solidFill>
                <a:effectLst/>
                <a:latin typeface="erdana"/>
              </a:rPr>
              <a:t>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id="{7DAF3A7D-0784-496B-BF16-89C06B344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id="{E84E5187-23C3-4DC4-83C5-8F36AB45E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val="305655092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id="{44130628-5382-4302-B4FF-D91899668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PRIMARY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154489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6402223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 </a:t>
            </a:r>
            <a:r>
              <a:rPr lang="en-IN" dirty="0">
                <a:latin typeface="Segoe UI" panose="020B0502040204020203" pitchFamily="34" charset="0"/>
                <a:cs typeface="Segoe UI" panose="020B0502040204020203" pitchFamily="34" charset="0"/>
              </a:rPr>
              <a:t>[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r>
              <a:rPr lang="en-IN" dirty="0">
                <a:latin typeface="Segoe UI" panose="020B0502040204020203" pitchFamily="34" charset="0"/>
                <a:cs typeface="Segoe UI" panose="020B0502040204020203" pitchFamily="34" charset="0"/>
              </a:rPr>
              <a:t> (column1, column2, ...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054338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150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PRIMARY</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KEY</a:t>
            </a:r>
            <a:endParaRPr lang="en-IN" dirty="0">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51444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870B2BEF-8EE0-4BDA-B74C-637DD1784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3873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id="{E52A71D0-96A3-4B4B-B409-EAF65257C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42407219"/>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DBFECB8-BCC2-4C5D-835F-878645A74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4807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id="{12796BF8-A4CC-4AC8-8A10-FF8DA0409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8871CCAE-DA9E-4F1A-81C0-045CA13F3D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UNIQUE KEY</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06524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val="4061340782"/>
                    </a:ext>
                  </a:extLst>
                </a:gridCol>
                <a:gridCol w="1320874">
                  <a:extLst>
                    <a:ext uri="{9D8B030D-6E8A-4147-A177-3AD203B41FA5}">
                      <a16:colId xmlns:a16="http://schemas.microsoft.com/office/drawing/2014/main" val="2464658650"/>
                    </a:ext>
                  </a:extLst>
                </a:gridCol>
                <a:gridCol w="1337291">
                  <a:extLst>
                    <a:ext uri="{9D8B030D-6E8A-4147-A177-3AD203B41FA5}">
                      <a16:colId xmlns:a16="http://schemas.microsoft.com/office/drawing/2014/main" val="1436439042"/>
                    </a:ext>
                  </a:extLst>
                </a:gridCol>
                <a:gridCol w="2263108">
                  <a:extLst>
                    <a:ext uri="{9D8B030D-6E8A-4147-A177-3AD203B41FA5}">
                      <a16:colId xmlns:a16="http://schemas.microsoft.com/office/drawing/2014/main"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val="229144004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UNIQUE</a:t>
            </a:r>
            <a:r>
              <a:rPr lang="en-IN" dirty="0">
                <a:latin typeface="Segoe UI" panose="020B0502040204020203" pitchFamily="34" charset="0"/>
                <a:cs typeface="Segoe UI" panose="020B0502040204020203" pitchFamily="34" charset="0"/>
              </a:rPr>
              <a:t> (column1, column2, ... column_n)</a:t>
            </a:r>
          </a:p>
        </p:txBody>
      </p:sp>
      <p:sp>
        <p:nvSpPr>
          <p:cNvPr id="8" name="Footer Placeholder 2">
            <a:extLst>
              <a:ext uri="{FF2B5EF4-FFF2-40B4-BE49-F238E27FC236}">
                <a16:creationId xmlns:a16="http://schemas.microsoft.com/office/drawing/2014/main"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702435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id="{071DF40E-36C5-4202-A5A4-C90AB3892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715202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 INDEX</a:t>
            </a:r>
            <a:r>
              <a:rPr lang="en-IN" dirty="0">
                <a:latin typeface="Segoe UI" panose="020B0502040204020203" pitchFamily="34" charset="0"/>
                <a:cs typeface="Segoe UI" panose="020B0502040204020203" pitchFamily="34" charset="0"/>
              </a:rPr>
              <a:t> constraint_name;</a:t>
            </a:r>
          </a:p>
        </p:txBody>
      </p:sp>
      <p:sp>
        <p:nvSpPr>
          <p:cNvPr id="8" name="Footer Placeholder 2">
            <a:extLst>
              <a:ext uri="{FF2B5EF4-FFF2-40B4-BE49-F238E27FC236}">
                <a16:creationId xmlns:a16="http://schemas.microsoft.com/office/drawing/2014/main"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0396626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id="{28014292-DCDA-4176-A4D8-68339ADE7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37060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column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id="{CF86FEE5-C275-42D2-985A-2FB6D7E9F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541882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508B0317-559F-472C-B452-0762ADEBE6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65125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val="335185449"/>
                    </a:ext>
                  </a:extLst>
                </a:gridCol>
                <a:gridCol w="1079979">
                  <a:extLst>
                    <a:ext uri="{9D8B030D-6E8A-4147-A177-3AD203B41FA5}">
                      <a16:colId xmlns:a16="http://schemas.microsoft.com/office/drawing/2014/main" val="410791785"/>
                    </a:ext>
                  </a:extLst>
                </a:gridCol>
                <a:gridCol w="935982">
                  <a:extLst>
                    <a:ext uri="{9D8B030D-6E8A-4147-A177-3AD203B41FA5}">
                      <a16:colId xmlns:a16="http://schemas.microsoft.com/office/drawing/2014/main" val="1178793827"/>
                    </a:ext>
                  </a:extLst>
                </a:gridCol>
                <a:gridCol w="935982">
                  <a:extLst>
                    <a:ext uri="{9D8B030D-6E8A-4147-A177-3AD203B41FA5}">
                      <a16:colId xmlns:a16="http://schemas.microsoft.com/office/drawing/2014/main" val="831646229"/>
                    </a:ext>
                  </a:extLst>
                </a:gridCol>
                <a:gridCol w="719986">
                  <a:extLst>
                    <a:ext uri="{9D8B030D-6E8A-4147-A177-3AD203B41FA5}">
                      <a16:colId xmlns:a16="http://schemas.microsoft.com/office/drawing/2014/main" val="3072107594"/>
                    </a:ext>
                  </a:extLst>
                </a:gridCol>
                <a:gridCol w="1295975">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4" name="Table 3">
            <a:extLst>
              <a:ext uri="{FF2B5EF4-FFF2-40B4-BE49-F238E27FC236}">
                <a16:creationId xmlns:a16="http://schemas.microsoft.com/office/drawing/2014/main" id="{AA7B12D7-C829-40EA-8DF6-5B7BEBDAD323}"/>
              </a:ext>
            </a:extLst>
          </p:cNvPr>
          <p:cNvGraphicFramePr>
            <a:graphicFrameLocks noGrp="1"/>
          </p:cNvGraphicFramePr>
          <p:nvPr>
            <p:extLst>
              <p:ext uri="{D42A27DB-BD31-4B8C-83A1-F6EECF244321}">
                <p14:modId xmlns:p14="http://schemas.microsoft.com/office/powerpoint/2010/main"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9" name="Rectangle 8">
            <a:extLst>
              <a:ext uri="{FF2B5EF4-FFF2-40B4-BE49-F238E27FC236}">
                <a16:creationId xmlns:a16="http://schemas.microsoft.com/office/drawing/2014/main" id="{2075545C-D06F-4211-A058-1F78AEAC5D7E}"/>
              </a:ext>
            </a:extLst>
          </p:cNvPr>
          <p:cNvSpPr/>
          <p:nvPr/>
        </p:nvSpPr>
        <p:spPr>
          <a:xfrm>
            <a:off x="212633" y="909048"/>
            <a:ext cx="5933257"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
        <p:nvSpPr>
          <p:cNvPr id="10" name="Rectangle 9">
            <a:extLst>
              <a:ext uri="{FF2B5EF4-FFF2-40B4-BE49-F238E27FC236}">
                <a16:creationId xmlns:a16="http://schemas.microsoft.com/office/drawing/2014/main" id="{FA0B3443-575A-4843-8C92-C011749849A6}"/>
              </a:ext>
            </a:extLst>
          </p:cNvPr>
          <p:cNvSpPr/>
          <p:nvPr/>
        </p:nvSpPr>
        <p:spPr>
          <a:xfrm>
            <a:off x="6455200" y="909048"/>
            <a:ext cx="4946588"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2" name="TextBox 1">
            <a:extLst>
              <a:ext uri="{FF2B5EF4-FFF2-40B4-BE49-F238E27FC236}">
                <a16:creationId xmlns:a16="http://schemas.microsoft.com/office/drawing/2014/main" id="{48892192-82D7-4E8D-9ADD-7D0217BAD88A}"/>
              </a:ext>
            </a:extLst>
          </p:cNvPr>
          <p:cNvSpPr txBox="1"/>
          <p:nvPr/>
        </p:nvSpPr>
        <p:spPr>
          <a:xfrm>
            <a:off x="212662" y="3969638"/>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6104341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225" y="837049"/>
            <a:ext cx="6047884" cy="1923604"/>
          </a:xfrm>
          <a:prstGeom prst="rect">
            <a:avLst/>
          </a:prstGeom>
        </p:spPr>
        <p:txBody>
          <a:bodyPr wrap="square">
            <a:spAutoFit/>
          </a:bodyPr>
          <a:lstStyle/>
          <a:p>
            <a:r>
              <a:rPr lang="en-US" sz="2000" dirty="0">
                <a:solidFill>
                  <a:srgbClr val="C00000"/>
                </a:solidFill>
                <a:latin typeface="Liberation Mono"/>
                <a:cs typeface="Arial" panose="020B0604020202020204" pitchFamily="34" charset="0"/>
              </a:rPr>
              <a:t>Child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307" y="837050"/>
            <a:ext cx="3860973"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8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17" y="3617436"/>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id="{75D1C509-0ED8-4EA4-A8A3-702D9C5E68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id="{2BBC9BBD-16D6-4F67-A659-7C64E459A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006974" y="4760849"/>
            <a:ext cx="7200800"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id="{5BE9578C-9DE1-416D-B514-6D6AB39C5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6134937"/>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997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id="{DF919012-497A-43FB-BE98-7C9445B67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689357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FOREIGN KEY </a:t>
            </a:r>
            <a:r>
              <a:rPr lang="en-US" dirty="0">
                <a:solidFill>
                  <a:schemeClr val="tx1">
                    <a:lumMod val="85000"/>
                    <a:lumOff val="15000"/>
                  </a:schemeClr>
                </a:solidFill>
                <a:latin typeface="Segoe UI" panose="020B0502040204020203" pitchFamily="34" charset="0"/>
                <a:cs typeface="Segoe UI" panose="020B0502040204020203" pitchFamily="34" charset="0"/>
              </a:rPr>
              <a:t>(child_col1, child_col2, ... child_col_n)</a:t>
            </a:r>
          </a:p>
          <a:p>
            <a:r>
              <a:rPr lang="en-US" dirty="0">
                <a:solidFill>
                  <a:srgbClr val="0077AA"/>
                </a:solidFill>
                <a:latin typeface="Segoe UI" panose="020B0502040204020203" pitchFamily="34" charset="0"/>
                <a:cs typeface="Segoe UI" panose="020B0502040204020203" pitchFamily="34" charset="0"/>
              </a:rPr>
              <a:t>    REFERENCES parent_table </a:t>
            </a:r>
            <a:r>
              <a:rPr lang="en-US" dirty="0">
                <a:solidFill>
                  <a:schemeClr val="tx1">
                    <a:lumMod val="85000"/>
                    <a:lumOff val="15000"/>
                  </a:schemeClr>
                </a:solidFill>
                <a:latin typeface="Segoe UI" panose="020B0502040204020203" pitchFamily="34" charset="0"/>
                <a:cs typeface="Segoe UI" panose="020B0502040204020203" pitchFamily="34" charset="0"/>
              </a:rPr>
              <a:t>(parent_col1, parent_col2, ... parent_col_n);</a:t>
            </a:r>
            <a:endParaRPr lang="en-IN"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16119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7072C388-810E-4EFF-8299-4D32AC779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140776"/>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FOREIGN KEY constraint_name</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507828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id="{2D8DDBE1-DF63-490E-9CDB-4429D1FD7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39037"/>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DELETE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lnSpc>
                <a:spcPct val="150000"/>
              </a:lnSpc>
              <a:buFont typeface="Arial" panose="020B0604020202020204" pitchFamily="34" charset="0"/>
              <a:buChar char="•"/>
            </a:pP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UPDATE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p>
          <a:p>
            <a:pPr marL="285721" indent="-285721">
              <a:buFont typeface="Arial" panose="020B0604020202020204" pitchFamily="34" charset="0"/>
              <a:buChar char="•"/>
            </a:pPr>
            <a:endParaRPr lang="en-IN" dirty="0">
              <a:solidFill>
                <a:srgbClr val="000000"/>
              </a:solidFill>
              <a:latin typeface="Segoe UI" panose="020B0502040204020203" pitchFamily="34" charset="0"/>
              <a:cs typeface="Segoe UI" panose="020B0502040204020203" pitchFamily="34" charset="0"/>
            </a:endParaRPr>
          </a:p>
          <a:p>
            <a:r>
              <a:rPr lang="en-IN" i="1" dirty="0">
                <a:solidFill>
                  <a:srgbClr val="000000"/>
                </a:solidFill>
                <a:latin typeface="Segoe UI" panose="020B0502040204020203" pitchFamily="34" charset="0"/>
                <a:cs typeface="Segoe UI" panose="020B0502040204020203" pitchFamily="34" charset="0"/>
              </a:rPr>
              <a:t>reference_option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RESTRICT</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CASCADE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0055"/>
                </a:solidFill>
                <a:latin typeface="Segoe UI" panose="020B0502040204020203" pitchFamily="34" charset="0"/>
                <a:cs typeface="Segoe UI" panose="020B0502040204020203" pitchFamily="34" charset="0"/>
              </a:rPr>
              <a:t>NULL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NO</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ACTION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DEFAULT</a:t>
            </a:r>
            <a:endParaRPr lang="en-IN" dirty="0">
              <a:latin typeface="Segoe UI" panose="020B0502040204020203" pitchFamily="34" charset="0"/>
              <a:cs typeface="Segoe UI" panose="020B0502040204020203"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id="{ECC3A652-2FE2-4341-ABF5-027205E68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471767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id="{C0D4EC80-1E81-467F-8CF2-55413C882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737182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id="{686476F2-5A7E-4072-9EB3-51C72CDDE3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89100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pic>
        <p:nvPicPr>
          <p:cNvPr id="5" name="Picture 4">
            <a:extLst>
              <a:ext uri="{FF2B5EF4-FFF2-40B4-BE49-F238E27FC236}">
                <a16:creationId xmlns:a16="http://schemas.microsoft.com/office/drawing/2014/main" id="{A27B3625-3177-4F7B-8DD2-EBB262133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AFD7178-44B0-4F43-8D6D-045534FBB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132789860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id="{D1A575DE-CDF1-4008-B624-F75F544C2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31482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id="{A1AD6865-5F0A-4F87-9BCF-152775B3B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CHECK </a:t>
            </a:r>
            <a:r>
              <a:rPr lang="en-US" dirty="0">
                <a:latin typeface="Segoe UI" panose="020B0502040204020203" pitchFamily="34" charset="0"/>
                <a:cs typeface="Segoe UI" panose="020B0502040204020203" pitchFamily="34" charset="0"/>
              </a:rPr>
              <a:t>(expr)</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0988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EDF457-75D6-4532-8FB9-35FCC90E8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id="{49C6A7B4-A916-426F-A9E3-532EDB6A9130}"/>
              </a:ext>
            </a:extLst>
          </p:cNvPr>
          <p:cNvGraphicFramePr>
            <a:graphicFrameLocks noGrp="1"/>
          </p:cNvGraphicFramePr>
          <p:nvPr>
            <p:extLst>
              <p:ext uri="{D42A27DB-BD31-4B8C-83A1-F6EECF244321}">
                <p14:modId xmlns:p14="http://schemas.microsoft.com/office/powerpoint/2010/main"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val="4061340782"/>
                    </a:ext>
                  </a:extLst>
                </a:gridCol>
                <a:gridCol w="1595198">
                  <a:extLst>
                    <a:ext uri="{9D8B030D-6E8A-4147-A177-3AD203B41FA5}">
                      <a16:colId xmlns:a16="http://schemas.microsoft.com/office/drawing/2014/main" val="2464658650"/>
                    </a:ext>
                  </a:extLst>
                </a:gridCol>
                <a:gridCol w="1864925">
                  <a:extLst>
                    <a:ext uri="{9D8B030D-6E8A-4147-A177-3AD203B41FA5}">
                      <a16:colId xmlns:a16="http://schemas.microsoft.com/office/drawing/2014/main" val="1436439042"/>
                    </a:ext>
                  </a:extLst>
                </a:gridCol>
                <a:gridCol w="2662472">
                  <a:extLst>
                    <a:ext uri="{9D8B030D-6E8A-4147-A177-3AD203B41FA5}">
                      <a16:colId xmlns:a16="http://schemas.microsoft.com/office/drawing/2014/main" val="3706441884"/>
                    </a:ext>
                  </a:extLst>
                </a:gridCol>
                <a:gridCol w="1369975">
                  <a:extLst>
                    <a:ext uri="{9D8B030D-6E8A-4147-A177-3AD203B41FA5}">
                      <a16:colId xmlns:a16="http://schemas.microsoft.com/office/drawing/2014/main"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52400"/>
                  </a:ext>
                </a:extLst>
              </a:tr>
            </a:tbl>
          </a:graphicData>
        </a:graphic>
      </p:graphicFrame>
      <p:sp>
        <p:nvSpPr>
          <p:cNvPr id="9" name="Rectangle 8">
            <a:extLst>
              <a:ext uri="{FF2B5EF4-FFF2-40B4-BE49-F238E27FC236}">
                <a16:creationId xmlns:a16="http://schemas.microsoft.com/office/drawing/2014/main"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474733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1D8659D7-0567-4D9E-AB58-23E23162D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741756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ADD</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 ]</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a:t>
            </a:r>
            <a:r>
              <a:rPr lang="en-IN" dirty="0">
                <a:latin typeface="Segoe UI" panose="020B0502040204020203" pitchFamily="34" charset="0"/>
                <a:cs typeface="Segoe UI" panose="020B0502040204020203" pitchFamily="34" charset="0"/>
              </a:rPr>
              <a:t> (conidiation)</a:t>
            </a:r>
          </a:p>
        </p:txBody>
      </p:sp>
      <p:sp>
        <p:nvSpPr>
          <p:cNvPr id="8" name="Footer Placeholder 2">
            <a:extLst>
              <a:ext uri="{FF2B5EF4-FFF2-40B4-BE49-F238E27FC236}">
                <a16:creationId xmlns:a16="http://schemas.microsoft.com/office/drawing/2014/main"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373754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56D7E4C6-32E7-41AE-B8AA-F6F8B88F06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383360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E61B6E1-D566-43B8-B9D3-B3DC84948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Segoe UI" panose="020B0502040204020203" pitchFamily="34" charset="0"/>
                <a:cs typeface="Segoe UI" panose="020B0502040204020203" pitchFamily="34" charset="0"/>
              </a:rPr>
              <a:t>ALTER</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TABLE</a:t>
            </a:r>
            <a:r>
              <a:rPr lang="en-IN" dirty="0">
                <a:latin typeface="Segoe UI" panose="020B0502040204020203" pitchFamily="34" charset="0"/>
                <a:cs typeface="Segoe UI" panose="020B0502040204020203" pitchFamily="34" charset="0"/>
              </a:rPr>
              <a:t> tbl_name</a:t>
            </a:r>
          </a:p>
          <a:p>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DROP</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CHECK </a:t>
            </a:r>
            <a:r>
              <a:rPr lang="en-IN" dirty="0">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CONSTRAINT</a:t>
            </a:r>
            <a:r>
              <a:rPr lang="en-IN" dirty="0">
                <a:latin typeface="Segoe UI" panose="020B0502040204020203" pitchFamily="34" charset="0"/>
                <a:cs typeface="Segoe UI" panose="020B0502040204020203"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id="{77B396DA-3ED0-479D-922C-D212F3F98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6861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1F7C3862-F95A-4C44-844C-FBCBDC0E0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4758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grpSp>
        <p:nvGrpSpPr>
          <p:cNvPr id="10" name="Group 9">
            <a:extLst>
              <a:ext uri="{FF2B5EF4-FFF2-40B4-BE49-F238E27FC236}">
                <a16:creationId xmlns:a16="http://schemas.microsoft.com/office/drawing/2014/main" id="{B3321C40-7CA1-4059-842F-EC058A400DCB}"/>
              </a:ext>
            </a:extLst>
          </p:cNvPr>
          <p:cNvGrpSpPr/>
          <p:nvPr/>
        </p:nvGrpSpPr>
        <p:grpSpPr>
          <a:xfrm>
            <a:off x="816171" y="1628800"/>
            <a:ext cx="10391603" cy="4315770"/>
            <a:chOff x="816171" y="2137172"/>
            <a:chExt cx="10391603" cy="4315770"/>
          </a:xfrm>
        </p:grpSpPr>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8" name="Rectangle 7">
            <a:extLst>
              <a:ext uri="{FF2B5EF4-FFF2-40B4-BE49-F238E27FC236}">
                <a16:creationId xmlns:a16="http://schemas.microsoft.com/office/drawing/2014/main" id="{98B98928-9ADD-41A9-8076-C44946E143A6}"/>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A4D472-2C7B-4A87-8C8A-72269430B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TextBox 12">
            <a:extLst>
              <a:ext uri="{FF2B5EF4-FFF2-40B4-BE49-F238E27FC236}">
                <a16:creationId xmlns:a16="http://schemas.microsoft.com/office/drawing/2014/main" id="{4543F682-8801-45B5-8534-D5349716A594}"/>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Arial" panose="020B0604020202020204" pitchFamily="34" charset="0"/>
              </a:rPr>
              <a:t>A server is a computer program or device that provides a service to another computer program and its user, also known as the client.</a:t>
            </a:r>
          </a:p>
          <a:p>
            <a:pPr marL="285750" indent="-285750">
              <a:buFont typeface="Arial" panose="020B0604020202020204" pitchFamily="34" charset="0"/>
              <a:buChar char="•"/>
            </a:pPr>
            <a:endParaRPr lang="en-US" sz="800" b="0" i="0" dirty="0">
              <a:effectLst/>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id="{C53F47E7-192F-4E29-86AB-0EB4650A5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TRUNCATE [TABLE]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id="{F5A8BDA3-B51B-4D3C-A284-A1AAE287F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58960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val="133407038"/>
                    </a:ext>
                  </a:extLst>
                </a:gridCol>
                <a:gridCol w="5976275">
                  <a:extLst>
                    <a:ext uri="{9D8B030D-6E8A-4147-A177-3AD203B41FA5}">
                      <a16:colId xmlns:a16="http://schemas.microsoft.com/office/drawing/2014/main"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207817046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RENAME TABLE </a:t>
            </a:r>
            <a:r>
              <a:rPr lang="en-IN" dirty="0">
                <a:latin typeface="Segoe UI" panose="020B0502040204020203" pitchFamily="34" charset="0"/>
                <a:cs typeface="Segoe UI" panose="020B0502040204020203" pitchFamily="34" charset="0"/>
              </a:rPr>
              <a:t>old_tbl_name</a:t>
            </a:r>
            <a:r>
              <a:rPr lang="en-IN" dirty="0">
                <a:solidFill>
                  <a:srgbClr val="0077AA"/>
                </a:solidFill>
                <a:latin typeface="Segoe UI" panose="020B0502040204020203" pitchFamily="34" charset="0"/>
                <a:cs typeface="Segoe UI" panose="020B0502040204020203" pitchFamily="34" charset="0"/>
              </a:rPr>
              <a:t> TO </a:t>
            </a:r>
            <a:r>
              <a:rPr lang="en-IN" dirty="0">
                <a:latin typeface="Segoe UI" panose="020B0502040204020203" pitchFamily="34" charset="0"/>
                <a:cs typeface="Segoe UI" panose="020B0502040204020203" pitchFamily="34" charset="0"/>
              </a:rPr>
              <a:t>new_tbl_name</a:t>
            </a:r>
            <a:endParaRPr lang="en-US" dirty="0">
              <a:solidFill>
                <a:srgbClr val="0077AA"/>
              </a:solidFill>
              <a:latin typeface="Segoe UI" panose="020B0502040204020203" pitchFamily="34" charset="0"/>
              <a:cs typeface="Segoe UI" panose="020B0502040204020203"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id="{234CB530-ABCE-435C-A4B2-5D9B28022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390722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id="{9C291C8D-96E8-4895-BF1E-5B320839C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85416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id="{E47FC938-ECB8-4F3B-A7B5-23258C7B3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772020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id="{9C982FA0-3DCF-4EAB-BF96-4EBF2235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620849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val="175406844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ECBBB6-488E-4345-9C43-EFE145FBD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405012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10039832"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latin typeface="Segoe UI" panose="020B0502040204020203" pitchFamily="34" charset="0"/>
                <a:cs typeface="Segoe UI" panose="020B0502040204020203" pitchFamily="34" charset="0"/>
              </a:rPr>
              <a:t>new_tbl_name</a:t>
            </a:r>
            <a:r>
              <a:rPr lang="en-IN" dirty="0">
                <a:solidFill>
                  <a:srgbClr val="0077AA"/>
                </a:solidFill>
                <a:latin typeface="Segoe UI" panose="020B0502040204020203" pitchFamily="34" charset="0"/>
                <a:cs typeface="Segoe UI" panose="020B0502040204020203" pitchFamily="34" charset="0"/>
              </a:rPr>
              <a:t> LIKE </a:t>
            </a:r>
            <a:r>
              <a:rPr lang="en-IN" dirty="0" err="1">
                <a:latin typeface="Segoe UI" panose="020B0502040204020203" pitchFamily="34" charset="0"/>
                <a:cs typeface="Segoe UI" panose="020B0502040204020203" pitchFamily="34" charset="0"/>
              </a:rPr>
              <a:t>orig_tbl_name</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id="{B2DC5B41-2766-42E6-A3BC-B363E5DAF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val="2862947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object 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15" y="1353054"/>
            <a:ext cx="11375783" cy="707794"/>
          </a:xfrm>
          <a:prstGeom prst="rect">
            <a:avLst/>
          </a:prstGeom>
        </p:spPr>
        <p:txBody>
          <a:bodyPr wrap="square">
            <a:spAutoFit/>
          </a:bodyPr>
          <a:lstStyle/>
          <a:p>
            <a:r>
              <a:rPr lang="en-US" sz="2000" dirty="0">
                <a:solidFill>
                  <a:srgbClr val="212121"/>
                </a:solidFill>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20" y="3075103"/>
            <a:ext cx="11951772" cy="70779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tx1">
                    <a:lumMod val="65000"/>
                    <a:lumOff val="35000"/>
                  </a:schemeClr>
                </a:solidFill>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pic>
        <p:nvPicPr>
          <p:cNvPr id="5" name="Picture 4">
            <a:extLst>
              <a:ext uri="{FF2B5EF4-FFF2-40B4-BE49-F238E27FC236}">
                <a16:creationId xmlns:a16="http://schemas.microsoft.com/office/drawing/2014/main" id="{2D0B2B3E-4DC3-4360-A6C9-7CA96345B4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101DD7-A11A-4586-9121-989947DD30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130774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71015" y="803955"/>
            <a:ext cx="6068189" cy="2769628"/>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MEMORY</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F63122"/>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F63122"/>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a:p>
            <a:pPr algn="just"/>
            <a:r>
              <a:rPr lang="en-US" dirty="0">
                <a:solidFill>
                  <a:srgbClr val="00B050"/>
                </a:solidFill>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171015" y="3919052"/>
            <a:ext cx="4844212" cy="2461892"/>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TEMPORARY</a:t>
            </a:r>
            <a:r>
              <a:rPr lang="en-IN" sz="2000" dirty="0">
                <a:solidFill>
                  <a:schemeClr val="bg2">
                    <a:lumMod val="25000"/>
                  </a:schemeClr>
                </a:solidFill>
                <a:latin typeface="Liberation Mono"/>
              </a:rPr>
              <a:t> tables are not visible to another client.</a:t>
            </a:r>
          </a:p>
          <a:p>
            <a:pPr marL="342866" indent="-342866"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IN" dirty="0">
                <a:solidFill>
                  <a:srgbClr val="0077AA"/>
                </a:solidFill>
                <a:latin typeface="Liberation Mono"/>
              </a:rPr>
              <a:t>TEMPORARY </a:t>
            </a:r>
            <a:r>
              <a:rPr lang="en-US" dirty="0">
                <a:solidFill>
                  <a:srgbClr val="0077AA"/>
                </a:solidFill>
                <a:latin typeface="Liberation Mono"/>
              </a:rPr>
              <a:t>TABLE</a:t>
            </a:r>
            <a:r>
              <a:rPr lang="en-US" dirty="0">
                <a:solidFill>
                  <a:srgbClr val="000000"/>
                </a:solidFill>
                <a:latin typeface="Liberation Mono"/>
              </a:rPr>
              <a:t> temp1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temp1</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(1);</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temp1</a:t>
            </a:r>
            <a:r>
              <a:rPr lang="en-IN" dirty="0">
                <a:latin typeface="Liberation Mono"/>
              </a:rPr>
              <a:t>;</a:t>
            </a:r>
          </a:p>
          <a:p>
            <a:pPr marL="363502"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5930905" y="2349021"/>
            <a:ext cx="6068189" cy="3908253"/>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866" indent="-342866"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0077AA"/>
                </a:solidFill>
                <a:latin typeface="Liberation Mono"/>
              </a:rPr>
              <a:t> </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F63122"/>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F63122"/>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latin typeface="Liberation Mono"/>
              </a:rPr>
              <a:t>1, 'saleel', 'manager', 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with engine</a:t>
            </a:r>
            <a:endParaRPr lang="en-IN" sz="36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6697" y="814986"/>
            <a:ext cx="4616753" cy="7693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pic>
        <p:nvPicPr>
          <p:cNvPr id="7" name="Picture 6">
            <a:extLst>
              <a:ext uri="{FF2B5EF4-FFF2-40B4-BE49-F238E27FC236}">
                <a16:creationId xmlns:a16="http://schemas.microsoft.com/office/drawing/2014/main" id="{2CD7EEBE-558F-4585-92F6-B24AB5151F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55E2658-6C1D-4EC9-8EC6-9ECFEB6974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532677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13" y="837050"/>
            <a:ext cx="6479876" cy="2492665"/>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866" indent="-342866" algn="just">
              <a:buFont typeface="Arial" panose="020B0604020202020204" pitchFamily="34" charset="0"/>
              <a:buChar char="•"/>
            </a:pPr>
            <a:r>
              <a:rPr lang="en-US" sz="2000" dirty="0">
                <a:solidFill>
                  <a:srgbClr val="555555"/>
                </a:solidFill>
                <a:latin typeface="Open Sans" panose="020B0606030504020204" pitchFamily="34" charset="0"/>
              </a:rPr>
              <a:t>storage engine acts as a “</a:t>
            </a:r>
            <a:r>
              <a:rPr lang="en-US" sz="2000" dirty="0">
                <a:solidFill>
                  <a:srgbClr val="555555"/>
                </a:solidFill>
                <a:latin typeface="inherit"/>
              </a:rPr>
              <a:t>black hole</a:t>
            </a:r>
            <a:r>
              <a:rPr lang="en-US" sz="2000" dirty="0">
                <a:solidFill>
                  <a:srgbClr val="555555"/>
                </a:solidFill>
                <a:latin typeface="Open Sans" panose="020B0606030504020204" pitchFamily="34" charset="0"/>
              </a:rPr>
              <a:t>” that accepts data but throws it away and does not store it.</a:t>
            </a:r>
          </a:p>
          <a:p>
            <a:pPr marL="342866" indent="-342866"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866" indent="-342866"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temp</a:t>
            </a:r>
            <a:r>
              <a:rPr lang="en-US" dirty="0">
                <a:solidFill>
                  <a:srgbClr val="999999"/>
                </a:solidFill>
                <a:latin typeface="Liberation Mono"/>
              </a:rPr>
              <a:t>(</a:t>
            </a:r>
            <a:r>
              <a:rPr lang="en-US" dirty="0">
                <a:solidFill>
                  <a:srgbClr val="000000"/>
                </a:solidFill>
                <a:latin typeface="Liberation Mono"/>
              </a:rPr>
              <a:t>c1 </a:t>
            </a:r>
            <a:r>
              <a:rPr lang="en-US" dirty="0">
                <a:solidFill>
                  <a:srgbClr val="834689"/>
                </a:solidFill>
                <a:latin typeface="Liberation Mono"/>
              </a:rPr>
              <a:t>INT,  </a:t>
            </a:r>
            <a:r>
              <a:rPr lang="en-US" dirty="0">
                <a:solidFill>
                  <a:srgbClr val="000000"/>
                </a:solidFill>
                <a:latin typeface="Liberation Mono"/>
              </a:rPr>
              <a:t>c2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C00000"/>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C00000"/>
                </a:solidFill>
                <a:latin typeface="Liberation Mono"/>
              </a:rPr>
              <a:t>BLACKHOLE</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rgbClr val="000000"/>
                </a:solidFill>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rgbClr val="000000"/>
                </a:solidFill>
                <a:latin typeface="Liberation Mono"/>
              </a:rPr>
              <a:t>temp</a:t>
            </a:r>
            <a:r>
              <a:rPr lang="en-IN" dirty="0">
                <a:latin typeface="Liberation Mono"/>
              </a:rPr>
              <a:t>;</a:t>
            </a:r>
          </a:p>
        </p:txBody>
      </p:sp>
      <p:sp>
        <p:nvSpPr>
          <p:cNvPr id="11" name="Rectangle 10">
            <a:extLst>
              <a:ext uri="{FF2B5EF4-FFF2-40B4-BE49-F238E27FC236}">
                <a16:creationId xmlns:a16="http://schemas.microsoft.com/office/drawing/2014/main" id="{D0D9E0D2-2256-4A83-9F9A-B2391AF9337C}"/>
              </a:ext>
            </a:extLst>
          </p:cNvPr>
          <p:cNvSpPr/>
          <p:nvPr/>
        </p:nvSpPr>
        <p:spPr>
          <a:xfrm>
            <a:off x="479313" y="4220985"/>
            <a:ext cx="1003072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EE90E3AB-16E2-41B0-8647-7CDC4C28DF74}"/>
              </a:ext>
            </a:extLst>
          </p:cNvPr>
          <p:cNvSpPr/>
          <p:nvPr/>
        </p:nvSpPr>
        <p:spPr>
          <a:xfrm>
            <a:off x="1523802" y="448"/>
            <a:ext cx="9142809"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with engine</a:t>
            </a:r>
            <a:endParaRPr lang="en-IN"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99764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15" y="333060"/>
            <a:ext cx="11375783" cy="1354041"/>
          </a:xfrm>
          <a:prstGeom prst="rect">
            <a:avLst/>
          </a:prstGeom>
          <a:noFill/>
        </p:spPr>
        <p:txBody>
          <a:bodyPr wrap="square">
            <a:spAutoFit/>
          </a:bodyPr>
          <a:lstStyle/>
          <a:p>
            <a:pPr algn="l" fontAlgn="base"/>
            <a:r>
              <a:rPr lang="en-US" sz="2000" dirty="0">
                <a:solidFill>
                  <a:srgbClr val="337AB7"/>
                </a:solidFill>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dirty="0">
                <a:solidFill>
                  <a:schemeClr val="tx1">
                    <a:lumMod val="75000"/>
                    <a:lumOff val="25000"/>
                  </a:schemeClr>
                </a:solidFill>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15" y="1773032"/>
            <a:ext cx="11428277" cy="2931017"/>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dirty="0">
                  <a:solidFill>
                    <a:srgbClr val="337AB7"/>
                  </a:solidFill>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dirty="0">
                  <a:solidFill>
                    <a:srgbClr val="337AB7"/>
                  </a:solidFill>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21" y="4868973"/>
            <a:ext cx="5111903" cy="1655709"/>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dirty="0">
                  <a:solidFill>
                    <a:srgbClr val="333333"/>
                  </a:solidFill>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RANGE Partitioning</a:t>
                </a:r>
              </a:p>
              <a:p>
                <a:pPr marL="285721" indent="-285721" algn="just">
                  <a:buFont typeface="Arial" panose="020B0604020202020204" pitchFamily="34" charset="0"/>
                  <a:buChar char="•"/>
                </a:pPr>
                <a:r>
                  <a:rPr lang="en-US" dirty="0">
                    <a:solidFill>
                      <a:srgbClr val="000000"/>
                    </a:solidFill>
                    <a:latin typeface="Inter-Regular"/>
                  </a:rPr>
                  <a:t>LIST Partitioning</a:t>
                </a:r>
              </a:p>
              <a:p>
                <a:pPr marL="285721" indent="-285721" algn="just">
                  <a:buFont typeface="Arial" panose="020B0604020202020204" pitchFamily="34" charset="0"/>
                  <a:buChar char="•"/>
                </a:pPr>
                <a:r>
                  <a:rPr lang="en-US" dirty="0">
                    <a:solidFill>
                      <a:srgbClr val="000000"/>
                    </a:solidFill>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21" indent="-285721" algn="just">
                  <a:buFont typeface="Arial" panose="020B0604020202020204" pitchFamily="34" charset="0"/>
                  <a:buChar char="•"/>
                </a:pPr>
                <a:r>
                  <a:rPr lang="en-US" dirty="0">
                    <a:solidFill>
                      <a:srgbClr val="000000"/>
                    </a:solidFill>
                    <a:latin typeface="Inter-Regular"/>
                  </a:rPr>
                  <a:t>HASH Partitioning</a:t>
                </a:r>
              </a:p>
              <a:p>
                <a:pPr marL="285721" indent="-285721" algn="just">
                  <a:buFont typeface="Arial" panose="020B0604020202020204" pitchFamily="34" charset="0"/>
                  <a:buChar char="•"/>
                </a:pPr>
                <a:r>
                  <a:rPr lang="en-US" dirty="0">
                    <a:solidFill>
                      <a:srgbClr val="000000"/>
                    </a:solidFill>
                    <a:latin typeface="Inter-Regular"/>
                  </a:rPr>
                  <a:t>KEY Partitioning</a:t>
                </a:r>
              </a:p>
              <a:p>
                <a:pPr marL="285721" indent="-285721" algn="just">
                  <a:buFont typeface="Arial" panose="020B0604020202020204" pitchFamily="34" charset="0"/>
                  <a:buChar char="•"/>
                </a:pPr>
                <a:r>
                  <a:rPr lang="en-US" dirty="0">
                    <a:solidFill>
                      <a:srgbClr val="000000"/>
                    </a:solidFill>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217" y="4353566"/>
            <a:ext cx="4248189" cy="2027377"/>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378509091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14" y="1340703"/>
            <a:ext cx="5255900" cy="31389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15" y="836712"/>
            <a:ext cx="3311937" cy="430831"/>
          </a:xfrm>
          <a:prstGeom prst="rect">
            <a:avLst/>
          </a:prstGeom>
          <a:noFill/>
        </p:spPr>
        <p:txBody>
          <a:bodyPr wrap="square">
            <a:spAutoFit/>
          </a:bodyPr>
          <a:lstStyle/>
          <a:p>
            <a:pPr algn="just"/>
            <a:r>
              <a:rPr lang="en-US" sz="2200" dirty="0">
                <a:solidFill>
                  <a:srgbClr val="C00000"/>
                </a:solidFill>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5185" y="2450047"/>
            <a:ext cx="4823908" cy="3642903"/>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1, 3, 5, 7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2, 4, 6, 8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10, 12, 14, 16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latin typeface="Segoe UI" panose="020B0502040204020203" pitchFamily="34" charset="0"/>
                  <a:cs typeface="Segoe UI" panose="020B0502040204020203" pitchFamily="34" charset="0"/>
                </a:rPr>
                <a:t>11, 13, 15, 17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5185" y="408549"/>
          <a:ext cx="4415939" cy="1853960"/>
        </p:xfrm>
        <a:graphic>
          <a:graphicData uri="http://schemas.openxmlformats.org/drawingml/2006/table">
            <a:tbl>
              <a:tblPr firstRow="1" bandRow="1">
                <a:tableStyleId>{5940675A-B579-460E-94D1-54222C63F5DA}</a:tableStyleId>
              </a:tblPr>
              <a:tblGrid>
                <a:gridCol w="2039984">
                  <a:extLst>
                    <a:ext uri="{9D8B030D-6E8A-4147-A177-3AD203B41FA5}">
                      <a16:colId xmlns:a16="http://schemas.microsoft.com/office/drawing/2014/main" val="3149757144"/>
                    </a:ext>
                  </a:extLst>
                </a:gridCol>
                <a:gridCol w="2375955">
                  <a:extLst>
                    <a:ext uri="{9D8B030D-6E8A-4147-A177-3AD203B41FA5}">
                      <a16:colId xmlns:a16="http://schemas.microsoft.com/office/drawing/2014/main" val="1706414821"/>
                    </a:ext>
                  </a:extLst>
                </a:gridCol>
              </a:tblGrid>
              <a:tr h="370792">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marL="91428" marR="91428" marT="45714" marB="45714">
                    <a:solidFill>
                      <a:schemeClr val="accent6">
                        <a:lumMod val="20000"/>
                        <a:lumOff val="80000"/>
                      </a:schemeClr>
                    </a:solidFill>
                  </a:tcPr>
                </a:tc>
                <a:extLst>
                  <a:ext uri="{0D108BD9-81ED-4DB2-BD59-A6C34878D82A}">
                    <a16:rowId xmlns:a16="http://schemas.microsoft.com/office/drawing/2014/main" val="144985821"/>
                  </a:ext>
                </a:extLst>
              </a:tr>
              <a:tr h="370792">
                <a:tc>
                  <a:txBody>
                    <a:bodyPr/>
                    <a:lstStyle/>
                    <a:p>
                      <a:r>
                        <a:rPr lang="en-IN" sz="1600" dirty="0">
                          <a:latin typeface="Segoe UI" panose="020B0502040204020203" pitchFamily="34" charset="0"/>
                          <a:cs typeface="Segoe UI" panose="020B0502040204020203" pitchFamily="34" charset="0"/>
                        </a:rPr>
                        <a:t>AC Warehouse</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594595867"/>
                  </a:ext>
                </a:extLst>
              </a:tr>
              <a:tr h="370792">
                <a:tc>
                  <a:txBody>
                    <a:bodyPr/>
                    <a:lstStyle/>
                    <a:p>
                      <a:r>
                        <a:rPr lang="en-IN" sz="1600" dirty="0">
                          <a:latin typeface="Segoe UI" panose="020B0502040204020203" pitchFamily="34" charset="0"/>
                          <a:cs typeface="Segoe UI" panose="020B0502040204020203" pitchFamily="34" charset="0"/>
                        </a:rPr>
                        <a:t>National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1785209384"/>
                  </a:ext>
                </a:extLst>
              </a:tr>
              <a:tr h="370792">
                <a:tc>
                  <a:txBody>
                    <a:bodyPr/>
                    <a:lstStyle/>
                    <a:p>
                      <a:r>
                        <a:rPr lang="en-IN" sz="1600" dirty="0">
                          <a:latin typeface="Segoe UI" panose="020B0502040204020203" pitchFamily="34" charset="0"/>
                          <a:cs typeface="Segoe UI" panose="020B0502040204020203" pitchFamily="34" charset="0"/>
                        </a:rPr>
                        <a:t>Global</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3373456418"/>
                  </a:ext>
                </a:extLst>
              </a:tr>
              <a:tr h="370792">
                <a:tc>
                  <a:txBody>
                    <a:bodyPr/>
                    <a:lstStyle/>
                    <a:p>
                      <a:r>
                        <a:rPr lang="en-IN" sz="1600" dirty="0">
                          <a:latin typeface="Segoe UI" panose="020B0502040204020203" pitchFamily="34" charset="0"/>
                          <a:cs typeface="Segoe UI" panose="020B0502040204020203" pitchFamily="34" charset="0"/>
                        </a:rPr>
                        <a:t>Migrant System</a:t>
                      </a:r>
                    </a:p>
                  </a:txBody>
                  <a:tcPr marL="91428" marR="91428" marT="45714" marB="45714"/>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marL="91428" marR="91428" marT="45714" marB="45714"/>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15" y="4923897"/>
            <a:ext cx="6767871" cy="116939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1500</a:t>
            </a:r>
            <a:r>
              <a:rPr lang="en-US" dirty="0">
                <a:solidFill>
                  <a:schemeClr val="bg1">
                    <a:lumMod val="50000"/>
                  </a:schemeClr>
                </a:solidFill>
                <a:latin typeface="Liberation Mono"/>
              </a:rPr>
              <a:t>)</a:t>
            </a:r>
            <a:r>
              <a:rPr lang="en-US"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pic>
        <p:nvPicPr>
          <p:cNvPr id="9" name="Picture 8">
            <a:extLst>
              <a:ext uri="{FF2B5EF4-FFF2-40B4-BE49-F238E27FC236}">
                <a16:creationId xmlns:a16="http://schemas.microsoft.com/office/drawing/2014/main" id="{1C248694-DC2C-4F21-9172-EBDAD527BE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2DEA0C8-4F76-4FD8-97A0-8D2FADB80BC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864997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B207C0B1-702B-415B-8DDC-950F4E6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id="{1B12335E-12B6-4683-9723-DF59872C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val="21846625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4321FE-0BF1-4519-AC06-3EBFE704A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val="406746998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0269F3-02E2-4881-AE0B-DA88A87E96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783232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[OR REPLACE]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64B7BDD6-95CC-404E-8C05-D4B4DC6581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485649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id="{25E693B3-61A2-4031-913E-B422A3E50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163765359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id="{C104BC86-BC9E-4C9E-907F-FFB2AE7C4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12987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43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90000" y="723600"/>
            <a:ext cx="5461752"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a:t>
            </a:r>
            <a:r>
              <a:rPr lang="en-IN" sz="2000" b="1" dirty="0">
                <a:solidFill>
                  <a:srgbClr val="444444"/>
                </a:solidFill>
                <a:latin typeface="Verdana" panose="020B0604030504040204" pitchFamily="34" charset="0"/>
              </a:rPr>
              <a:t>dbms </a:t>
            </a:r>
            <a:r>
              <a:rPr lang="en-US" sz="2000" b="1" dirty="0">
                <a:solidFill>
                  <a:srgbClr val="444444"/>
                </a:solidFill>
                <a:latin typeface="Verdana" panose="020B0604030504040204" pitchFamily="34" charset="0"/>
              </a:rPr>
              <a:t>and r</a:t>
            </a:r>
            <a:r>
              <a:rPr lang="en-IN" sz="2000" b="1" dirty="0">
                <a:solidFill>
                  <a:srgbClr val="444444"/>
                </a:solidFill>
                <a:latin typeface="Verdana" panose="020B0604030504040204" pitchFamily="34" charset="0"/>
              </a:rPr>
              <a:t>dbms</a:t>
            </a:r>
            <a:endParaRPr lang="en-US" sz="2000" b="1" dirty="0">
              <a:solidFill>
                <a:srgbClr val="444444"/>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284961753"/>
              </p:ext>
            </p:extLst>
          </p:nvPr>
        </p:nvGraphicFramePr>
        <p:xfrm>
          <a:off x="119320" y="1267200"/>
          <a:ext cx="11951772" cy="4319917"/>
        </p:xfrm>
        <a:graphic>
          <a:graphicData uri="http://schemas.openxmlformats.org/drawingml/2006/table">
            <a:tbl>
              <a:tblPr>
                <a:tableStyleId>{BDBED569-4797-4DF1-A0F4-6AAB3CD982D8}</a:tableStyleId>
              </a:tblPr>
              <a:tblGrid>
                <a:gridCol w="5975886">
                  <a:extLst>
                    <a:ext uri="{9D8B030D-6E8A-4147-A177-3AD203B41FA5}">
                      <a16:colId xmlns:a16="http://schemas.microsoft.com/office/drawing/2014/main" val="3406180870"/>
                    </a:ext>
                  </a:extLst>
                </a:gridCol>
                <a:gridCol w="5975886">
                  <a:extLst>
                    <a:ext uri="{9D8B030D-6E8A-4147-A177-3AD203B41FA5}">
                      <a16:colId xmlns:a16="http://schemas.microsoft.com/office/drawing/2014/main" val="814245111"/>
                    </a:ext>
                  </a:extLst>
                </a:gridCol>
              </a:tblGrid>
              <a:tr h="506185">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tc>
                <a:extLst>
                  <a:ext uri="{0D108BD9-81ED-4DB2-BD59-A6C34878D82A}">
                    <a16:rowId xmlns:a16="http://schemas.microsoft.com/office/drawing/2014/main" val="1900950636"/>
                  </a:ext>
                </a:extLst>
              </a:tr>
              <a:tr h="559160">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1" marR="50341" marT="50341" marB="50341"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1" marR="50341" marT="50341" marB="50341" anchor="ctr"/>
                </a:tc>
                <a:extLst>
                  <a:ext uri="{0D108BD9-81ED-4DB2-BD59-A6C34878D82A}">
                    <a16:rowId xmlns:a16="http://schemas.microsoft.com/office/drawing/2014/main" val="1976220946"/>
                  </a:ext>
                </a:extLst>
              </a:tr>
              <a:tr h="7707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1" marR="34381" marT="34381" marB="34381" anchor="ctr"/>
                </a:tc>
                <a:extLst>
                  <a:ext uri="{0D108BD9-81ED-4DB2-BD59-A6C34878D82A}">
                    <a16:rowId xmlns:a16="http://schemas.microsoft.com/office/drawing/2014/main" val="60521205"/>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1" marR="34381" marT="34381" marB="34381"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1" marR="34381" marT="34381" marB="34381" anchor="ctr"/>
                </a:tc>
                <a:extLst>
                  <a:ext uri="{0D108BD9-81ED-4DB2-BD59-A6C34878D82A}">
                    <a16:rowId xmlns:a16="http://schemas.microsoft.com/office/drawing/2014/main" val="1102398876"/>
                  </a:ext>
                </a:extLst>
              </a:tr>
              <a:tr h="428283">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1" marR="34381" marT="34381" marB="34381"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1" marR="34381" marT="34381" marB="34381" anchor="ctr"/>
                </a:tc>
                <a:extLst>
                  <a:ext uri="{0D108BD9-81ED-4DB2-BD59-A6C34878D82A}">
                    <a16:rowId xmlns:a16="http://schemas.microsoft.com/office/drawing/2014/main" val="1056554043"/>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1" marR="34381" marT="34381" marB="34381" anchor="ctr"/>
                </a:tc>
                <a:extLst>
                  <a:ext uri="{0D108BD9-81ED-4DB2-BD59-A6C34878D82A}">
                    <a16:rowId xmlns:a16="http://schemas.microsoft.com/office/drawing/2014/main" val="164864743"/>
                  </a:ext>
                </a:extLst>
              </a:tr>
              <a:tr h="428283">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1" marR="34381" marT="34381" marB="34381" anchor="ctr"/>
                </a:tc>
                <a:extLst>
                  <a:ext uri="{0D108BD9-81ED-4DB2-BD59-A6C34878D82A}">
                    <a16:rowId xmlns:a16="http://schemas.microsoft.com/office/drawing/2014/main" val="4288000239"/>
                  </a:ext>
                </a:extLst>
              </a:tr>
              <a:tr h="7707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1" marR="34381" marT="34381" marB="34381"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1" marR="34381" marT="34381" marB="34381" anchor="ctr"/>
                </a:tc>
                <a:extLst>
                  <a:ext uri="{0D108BD9-81ED-4DB2-BD59-A6C34878D82A}">
                    <a16:rowId xmlns:a16="http://schemas.microsoft.com/office/drawing/2014/main" val="792765653"/>
                  </a:ext>
                </a:extLst>
              </a:tr>
            </a:tbl>
          </a:graphicData>
        </a:graphic>
      </p:graphicFrame>
      <p:pic>
        <p:nvPicPr>
          <p:cNvPr id="4" name="Picture 3">
            <a:extLst>
              <a:ext uri="{FF2B5EF4-FFF2-40B4-BE49-F238E27FC236}">
                <a16:creationId xmlns:a16="http://schemas.microsoft.com/office/drawing/2014/main" id="{9333E792-5AC8-40A5-AC32-8130A12506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6A792FF-8397-4B12-98D7-C8999385B3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762046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CREATE VIEW </a:t>
            </a:r>
            <a:r>
              <a:rPr lang="en-US" dirty="0">
                <a:latin typeface="Segoe UI" panose="020B0502040204020203" pitchFamily="34" charset="0"/>
                <a:cs typeface="Segoe UI" panose="020B0502040204020203" pitchFamily="34" charset="0"/>
              </a:rPr>
              <a:t>view_name</a:t>
            </a:r>
            <a:endParaRPr lang="en-IN" dirty="0">
              <a:latin typeface="Segoe UI" panose="020B0502040204020203" pitchFamily="34" charset="0"/>
              <a:cs typeface="Segoe UI" panose="020B0502040204020203" pitchFamily="34" charset="0"/>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SHOW [FULL] TABLES [{FROM | IN} db_name]</a:t>
            </a:r>
          </a:p>
          <a:p>
            <a:r>
              <a:rPr lang="en-IN" dirty="0">
                <a:solidFill>
                  <a:srgbClr val="0077AA"/>
                </a:solidFill>
                <a:latin typeface="Segoe UI" panose="020B0502040204020203" pitchFamily="34" charset="0"/>
                <a:cs typeface="Segoe UI" panose="020B0502040204020203" pitchFamily="34" charset="0"/>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id="{E15F548B-9F0A-4D1D-8A72-6DFEA151D8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95704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ALTER VIEW </a:t>
            </a:r>
            <a:r>
              <a:rPr lang="en-IN" dirty="0">
                <a:latin typeface="Segoe UI" panose="020B0502040204020203" pitchFamily="34" charset="0"/>
                <a:cs typeface="Segoe UI" panose="020B0502040204020203" pitchFamily="34" charset="0"/>
              </a:rPr>
              <a:t>view_name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column_list</a:t>
            </a:r>
            <a:r>
              <a:rPr lang="en-IN" dirty="0">
                <a:solidFill>
                  <a:srgbClr val="0077AA"/>
                </a:solidFill>
                <a:latin typeface="Segoe UI" panose="020B0502040204020203" pitchFamily="34" charset="0"/>
                <a:cs typeface="Segoe UI" panose="020B0502040204020203" pitchFamily="34" charset="0"/>
              </a:rPr>
              <a:t>)]</a:t>
            </a:r>
          </a:p>
          <a:p>
            <a:r>
              <a:rPr lang="en-IN" dirty="0">
                <a:solidFill>
                  <a:srgbClr val="0077AA"/>
                </a:solidFill>
                <a:latin typeface="Segoe UI" panose="020B0502040204020203" pitchFamily="34" charset="0"/>
                <a:cs typeface="Segoe UI" panose="020B0502040204020203" pitchFamily="34" charset="0"/>
              </a:rPr>
              <a:t>    AS select_statement</a:t>
            </a:r>
          </a:p>
          <a:p>
            <a:r>
              <a:rPr lang="en-IN" dirty="0">
                <a:solidFill>
                  <a:srgbClr val="0077AA"/>
                </a:solidFill>
                <a:latin typeface="Segoe UI" panose="020B0502040204020203" pitchFamily="34" charset="0"/>
                <a:cs typeface="Segoe UI" panose="020B0502040204020203" pitchFamily="34" charset="0"/>
              </a:rPr>
              <a:t>    [WITH CHECK OPTION]</a:t>
            </a:r>
            <a:endParaRPr lang="en-US" dirty="0">
              <a:solidFill>
                <a:srgbClr val="0077AA"/>
              </a:solidFill>
              <a:latin typeface="Segoe UI" panose="020B0502040204020203" pitchFamily="34" charset="0"/>
              <a:cs typeface="Segoe UI" panose="020B0502040204020203" pitchFamily="34" charset="0"/>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VIEW [IF EXISTS]</a:t>
            </a:r>
          </a:p>
          <a:p>
            <a:r>
              <a:rPr lang="en-IN" dirty="0">
                <a:solidFill>
                  <a:srgbClr val="0077AA"/>
                </a:solidFill>
                <a:latin typeface="Segoe UI" panose="020B0502040204020203" pitchFamily="34" charset="0"/>
                <a:cs typeface="Segoe UI" panose="020B0502040204020203" pitchFamily="34" charset="0"/>
              </a:rPr>
              <a:t>    view_name [, view_name] ...</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id="{4178B473-E7CC-4164-807A-FF1BC17E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43783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val="20000"/>
                    </a:ext>
                  </a:extLst>
                </a:gridCol>
                <a:gridCol w="5975690">
                  <a:extLst>
                    <a:ext uri="{9D8B030D-6E8A-4147-A177-3AD203B41FA5}">
                      <a16:colId xmlns:a16="http://schemas.microsoft.com/office/drawing/2014/main"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24A70F37-190B-4E1D-A770-F47A3781B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26786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id="{3DCEFCB1-FC7A-4EFC-A0AE-0CC0069B6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7058821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D110F99B-57EE-48E2-9941-97215B33A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241315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[UNIQUE] INDEX </a:t>
            </a:r>
            <a:r>
              <a:rPr lang="en-IN" dirty="0">
                <a:latin typeface="Segoe UI" panose="020B0502040204020203" pitchFamily="34" charset="0"/>
                <a:cs typeface="Segoe UI" panose="020B0502040204020203" pitchFamily="34" charset="0"/>
              </a:rPr>
              <a:t>index_name</a:t>
            </a:r>
          </a:p>
          <a:p>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r>
              <a:rPr lang="en-IN" dirty="0">
                <a:solidFill>
                  <a:srgbClr val="0077AA"/>
                </a:solidFill>
                <a:latin typeface="Segoe UI" panose="020B0502040204020203" pitchFamily="34" charset="0"/>
                <a:cs typeface="Segoe UI" panose="020B0502040204020203" pitchFamily="34" charset="0"/>
              </a:rPr>
              <a:t> (</a:t>
            </a:r>
            <a:r>
              <a:rPr lang="en-IN" dirty="0">
                <a:latin typeface="Segoe UI" panose="020B0502040204020203" pitchFamily="34" charset="0"/>
                <a:cs typeface="Segoe UI" panose="020B0502040204020203" pitchFamily="34" charset="0"/>
              </a:rPr>
              <a:t>index_col_name, . . . </a:t>
            </a:r>
            <a:r>
              <a:rPr lang="en-IN" dirty="0">
                <a:solidFill>
                  <a:srgbClr val="0077AA"/>
                </a:solidFill>
                <a:latin typeface="Segoe UI" panose="020B0502040204020203" pitchFamily="34" charset="0"/>
                <a:cs typeface="Segoe UI" panose="020B0502040204020203" pitchFamily="34" charset="0"/>
              </a:rPr>
              <a:t>)</a:t>
            </a:r>
            <a:endParaRPr lang="en-US" dirty="0">
              <a:solidFill>
                <a:srgbClr val="0077AA"/>
              </a:solidFill>
              <a:latin typeface="Segoe UI" panose="020B0502040204020203" pitchFamily="34" charset="0"/>
              <a:cs typeface="Segoe UI" panose="020B0502040204020203" pitchFamily="34" charset="0"/>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id="{11A3AD8A-7E1D-4BE8-9841-150C57C2D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3719373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SHOW {INDEX | INDEXES | KEYS}</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tbl_name</a:t>
            </a:r>
          </a:p>
          <a:p>
            <a:r>
              <a:rPr lang="en-US" dirty="0">
                <a:solidFill>
                  <a:srgbClr val="0077AA"/>
                </a:solidFill>
                <a:latin typeface="Segoe UI" panose="020B0502040204020203" pitchFamily="34" charset="0"/>
                <a:cs typeface="Segoe UI" panose="020B0502040204020203" pitchFamily="34" charset="0"/>
              </a:rPr>
              <a:t>    [{FROM | IN} </a:t>
            </a:r>
            <a:r>
              <a:rPr lang="en-US" dirty="0">
                <a:latin typeface="Segoe UI" panose="020B0502040204020203" pitchFamily="34" charset="0"/>
                <a:cs typeface="Segoe UI" panose="020B0502040204020203" pitchFamily="34" charset="0"/>
              </a:rPr>
              <a:t>db_name</a:t>
            </a:r>
            <a:r>
              <a:rPr lang="en-US" dirty="0">
                <a:solidFill>
                  <a:srgbClr val="0077AA"/>
                </a:solidFill>
                <a:latin typeface="Segoe UI" panose="020B0502040204020203" pitchFamily="34" charset="0"/>
                <a:cs typeface="Segoe UI" panose="020B0502040204020203" pitchFamily="34" charset="0"/>
              </a:rPr>
              <a:t>]</a:t>
            </a:r>
          </a:p>
          <a:p>
            <a:r>
              <a:rPr lang="en-US" dirty="0">
                <a:solidFill>
                  <a:srgbClr val="0077AA"/>
                </a:solidFill>
                <a:latin typeface="Segoe UI" panose="020B0502040204020203" pitchFamily="34" charset="0"/>
                <a:cs typeface="Segoe UI" panose="020B0502040204020203" pitchFamily="34" charset="0"/>
              </a:rPr>
              <a:t>    [WHERE expr]</a:t>
            </a:r>
            <a:endParaRPr lang="en-IN" dirty="0">
              <a:solidFill>
                <a:srgbClr val="0077AA"/>
              </a:solidFill>
              <a:latin typeface="Segoe UI" panose="020B0502040204020203" pitchFamily="34" charset="0"/>
              <a:cs typeface="Segoe UI" panose="020B0502040204020203" pitchFamily="34" charset="0"/>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id="{A4F18A22-E140-43DB-B4BB-F113EF45E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8864453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DROP INDEX </a:t>
            </a:r>
            <a:r>
              <a:rPr lang="en-IN" dirty="0">
                <a:latin typeface="Segoe UI" panose="020B0502040204020203" pitchFamily="34" charset="0"/>
                <a:cs typeface="Segoe UI" panose="020B0502040204020203" pitchFamily="34" charset="0"/>
              </a:rPr>
              <a:t>index_name</a:t>
            </a:r>
            <a:r>
              <a:rPr lang="en-IN" dirty="0">
                <a:solidFill>
                  <a:srgbClr val="0077AA"/>
                </a:solidFill>
                <a:latin typeface="Segoe UI" panose="020B0502040204020203" pitchFamily="34" charset="0"/>
                <a:cs typeface="Segoe UI" panose="020B0502040204020203" pitchFamily="34" charset="0"/>
              </a:rPr>
              <a:t> ON </a:t>
            </a:r>
            <a:r>
              <a:rPr lang="en-IN" dirty="0">
                <a:latin typeface="Segoe UI" panose="020B0502040204020203" pitchFamily="34" charset="0"/>
                <a:cs typeface="Segoe UI" panose="020B0502040204020203" pitchFamily="34" charset="0"/>
              </a:rPr>
              <a:t>tbl_name</a:t>
            </a:r>
          </a:p>
        </p:txBody>
      </p:sp>
      <p:pic>
        <p:nvPicPr>
          <p:cNvPr id="7" name="Picture 6">
            <a:extLst>
              <a:ext uri="{FF2B5EF4-FFF2-40B4-BE49-F238E27FC236}">
                <a16:creationId xmlns:a16="http://schemas.microsoft.com/office/drawing/2014/main" id="{9BF913CA-95F4-4D9F-B488-B13DFC4C3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8133408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id="{BC0B3649-1063-43D7-A33F-88F0F2A9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7938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id="{37185685-2B20-4E3E-9E0D-704549993D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0262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id="{607B13F8-0302-4BEC-8DCF-4ECE047B3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836278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id="{BEF4F3B9-3B81-404B-9279-18DE7F1211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279423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id="{E9AC9E31-936A-49F5-A50F-8088B64B6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111307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id="{E366F6DA-EF6B-4640-A09E-7F38EC7063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6002806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4290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pic>
        <p:nvPicPr>
          <p:cNvPr id="4" name="Picture 3">
            <a:extLst>
              <a:ext uri="{FF2B5EF4-FFF2-40B4-BE49-F238E27FC236}">
                <a16:creationId xmlns:a16="http://schemas.microsoft.com/office/drawing/2014/main" id="{E0AC41A4-2200-4B69-94D9-695BFB1864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A58BB2BF-6D33-42F8-AD51-7AD9DA652ABE}"/>
              </a:ext>
            </a:extLst>
          </p:cNvPr>
          <p:cNvSpPr/>
          <p:nvPr/>
        </p:nvSpPr>
        <p:spPr>
          <a:xfrm>
            <a:off x="406574" y="5385410"/>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id="{00469720-9868-4951-9F02-027B782F6C30}"/>
              </a:ext>
            </a:extLst>
          </p:cNvPr>
          <p:cNvSpPr txBox="1"/>
          <p:nvPr/>
        </p:nvSpPr>
        <p:spPr>
          <a:xfrm>
            <a:off x="406574" y="474969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a:t>
            </a:r>
            <a:r>
              <a:rPr lang="en-US" dirty="0">
                <a:solidFill>
                  <a:srgbClr val="0077AA"/>
                </a:solidFill>
                <a:latin typeface="Liberation Mono"/>
                <a:cs typeface="Times New Roman" panose="02020603050405020304" pitchFamily="18" charset="0"/>
              </a:rPr>
              <a:t>FIELDS</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TERMINATED</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BY</a:t>
            </a:r>
            <a:r>
              <a:rPr lang="en-US" dirty="0">
                <a:latin typeface="Liberation Mono"/>
                <a:cs typeface="Arial" panose="020B0604020202020204" pitchFamily="34" charset="0"/>
              </a:rPr>
              <a:t> ',';</a:t>
            </a:r>
            <a:endParaRPr lang="en-IN" dirty="0">
              <a:latin typeface="Liberation Mono"/>
            </a:endParaRPr>
          </a:p>
        </p:txBody>
      </p:sp>
      <p:sp>
        <p:nvSpPr>
          <p:cNvPr id="8" name="Rectangle 2">
            <a:extLst>
              <a:ext uri="{FF2B5EF4-FFF2-40B4-BE49-F238E27FC236}">
                <a16:creationId xmlns:a16="http://schemas.microsoft.com/office/drawing/2014/main" id="{CDE47836-0089-44D0-82CF-B6972B296678}"/>
              </a:ext>
            </a:extLst>
          </p:cNvPr>
          <p:cNvSpPr>
            <a:spLocks noChangeArrowheads="1"/>
          </p:cNvSpPr>
          <p:nvPr/>
        </p:nvSpPr>
        <p:spPr bwMode="auto">
          <a:xfrm>
            <a:off x="2768775" y="41746"/>
            <a:ext cx="9288238"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
        <p:nvSpPr>
          <p:cNvPr id="10" name="Rectangle 9">
            <a:extLst>
              <a:ext uri="{FF2B5EF4-FFF2-40B4-BE49-F238E27FC236}">
                <a16:creationId xmlns:a16="http://schemas.microsoft.com/office/drawing/2014/main" id="{475E6578-C70E-47FF-86E9-52B9C5F495DA}"/>
              </a:ext>
            </a:extLst>
          </p:cNvPr>
          <p:cNvSpPr/>
          <p:nvPr/>
        </p:nvSpPr>
        <p:spPr>
          <a:xfrm>
            <a:off x="191344" y="2238544"/>
            <a:ext cx="5369227" cy="1046440"/>
          </a:xfrm>
          <a:prstGeom prst="rect">
            <a:avLst/>
          </a:prstGeom>
        </p:spPr>
        <p:txBody>
          <a:bodyPr wrap="none">
            <a:spAutoFit/>
          </a:bodyPr>
          <a:lstStyle/>
          <a:p>
            <a:r>
              <a:rPr lang="en-US" sz="2200" dirty="0">
                <a:solidFill>
                  <a:schemeClr val="tx1">
                    <a:lumMod val="85000"/>
                    <a:lumOff val="15000"/>
                  </a:schemeClr>
                </a:solidFill>
                <a:latin typeface="Liberation Mono"/>
              </a:rPr>
              <a:t>If not working then do changes in </a:t>
            </a:r>
            <a:r>
              <a:rPr lang="en-US" sz="2200" b="1" i="1" dirty="0">
                <a:solidFill>
                  <a:srgbClr val="006C86"/>
                </a:solidFill>
                <a:latin typeface="Liberation Mono"/>
              </a:rPr>
              <a:t>my.ini</a:t>
            </a:r>
            <a:r>
              <a:rPr lang="en-US" sz="2200" dirty="0">
                <a:solidFill>
                  <a:schemeClr val="tx1">
                    <a:lumMod val="85000"/>
                    <a:lumOff val="15000"/>
                  </a:schemeClr>
                </a:solidFill>
                <a:latin typeface="Liberation Mono"/>
              </a:rPr>
              <a:t> file.</a:t>
            </a:r>
          </a:p>
          <a:p>
            <a:endParaRPr lang="en-US" sz="400" dirty="0">
              <a:solidFill>
                <a:srgbClr val="00B0F0"/>
              </a:solidFill>
              <a:latin typeface="Liberation Mono"/>
            </a:endParaRPr>
          </a:p>
          <a:p>
            <a:r>
              <a:rPr lang="en-US" dirty="0">
                <a:solidFill>
                  <a:srgbClr val="669900"/>
                </a:solidFill>
                <a:latin typeface="Liberation Mono"/>
              </a:rPr>
              <a:t>secure_file_priv </a:t>
            </a:r>
            <a:r>
              <a:rPr lang="en-US" dirty="0">
                <a:solidFill>
                  <a:srgbClr val="A67F59"/>
                </a:solidFill>
                <a:latin typeface="Liberation Mono"/>
              </a:rPr>
              <a:t>=</a:t>
            </a:r>
            <a:r>
              <a:rPr lang="en-US" dirty="0">
                <a:solidFill>
                  <a:srgbClr val="298AE5"/>
                </a:solidFill>
                <a:latin typeface="Liberation Mono"/>
                <a:cs typeface="Arial" panose="020B0604020202020204" pitchFamily="34" charset="0"/>
              </a:rPr>
              <a:t> </a:t>
            </a:r>
            <a:r>
              <a:rPr lang="en-US" dirty="0">
                <a:solidFill>
                  <a:schemeClr val="tx1">
                    <a:lumMod val="85000"/>
                    <a:lumOff val="15000"/>
                  </a:schemeClr>
                </a:solidFill>
                <a:latin typeface="Liberation Mono"/>
                <a:cs typeface="Arial" panose="020B0604020202020204" pitchFamily="34" charset="0"/>
              </a:rPr>
              <a:t>""</a:t>
            </a:r>
          </a:p>
          <a:p>
            <a:r>
              <a:rPr lang="en-US" dirty="0">
                <a:solidFill>
                  <a:srgbClr val="0077AA"/>
                </a:solidFill>
                <a:latin typeface="Liberation Mono"/>
              </a:rPr>
              <a:t>SHOW</a:t>
            </a:r>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VARIABLES</a:t>
            </a:r>
            <a:r>
              <a:rPr lang="en-US" dirty="0">
                <a:solidFill>
                  <a:srgbClr val="298AE5"/>
                </a:solidFill>
                <a:latin typeface="Liberation Mono"/>
                <a:cs typeface="Arial" panose="020B0604020202020204" pitchFamily="34" charset="0"/>
              </a:rPr>
              <a:t> </a:t>
            </a:r>
            <a:r>
              <a:rPr lang="en-US" dirty="0">
                <a:solidFill>
                  <a:srgbClr val="A67F59"/>
                </a:solidFill>
                <a:latin typeface="Liberation Mono"/>
              </a:rPr>
              <a:t>LIKE</a:t>
            </a:r>
            <a:r>
              <a:rPr lang="en-US" dirty="0">
                <a:solidFill>
                  <a:srgbClr val="298AE5"/>
                </a:solidFill>
                <a:latin typeface="Liberation Mono"/>
                <a:cs typeface="Arial" panose="020B0604020202020204" pitchFamily="34" charset="0"/>
              </a:rPr>
              <a:t> </a:t>
            </a:r>
            <a:r>
              <a:rPr lang="en-US" dirty="0">
                <a:solidFill>
                  <a:schemeClr val="tx1">
                    <a:lumMod val="85000"/>
                    <a:lumOff val="15000"/>
                  </a:schemeClr>
                </a:solidFill>
                <a:latin typeface="Liberation Mono"/>
              </a:rPr>
              <a:t>"</a:t>
            </a:r>
            <a:r>
              <a:rPr lang="en-US" dirty="0">
                <a:solidFill>
                  <a:srgbClr val="669900"/>
                </a:solidFill>
                <a:latin typeface="Liberation Mono"/>
              </a:rPr>
              <a:t>secure_file_priv</a:t>
            </a:r>
            <a:r>
              <a:rPr lang="en-US" dirty="0">
                <a:solidFill>
                  <a:schemeClr val="tx1">
                    <a:lumMod val="85000"/>
                    <a:lumOff val="15000"/>
                  </a:schemeClr>
                </a:solidFill>
                <a:latin typeface="Liberation Mono"/>
              </a:rPr>
              <a:t>"</a:t>
            </a:r>
            <a:r>
              <a:rPr lang="en-US" dirty="0">
                <a:solidFill>
                  <a:schemeClr val="tx1">
                    <a:lumMod val="85000"/>
                    <a:lumOff val="1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3804897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86232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dirty="0">
              <a:solidFill>
                <a:srgbClr val="0077AA"/>
              </a:solidFill>
              <a:latin typeface="Liberation Mono"/>
              <a:cs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LINES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a:t>
            </a:r>
            <a:r>
              <a:rPr lang="en-IN" dirty="0">
                <a:solidFill>
                  <a:srgbClr val="0077AA"/>
                </a:solidFill>
                <a:latin typeface="Liberation Mono"/>
                <a:cs typeface="Times New Roman" panose="02020603050405020304" pitchFamily="18" charset="0"/>
              </a:rPr>
              <a:t>FIELDS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OPTIONALLY</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ENCLOSED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LINES</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TERMINATED</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a:t>
            </a:r>
            <a:r>
              <a:rPr lang="en-US" dirty="0">
                <a:solidFill>
                  <a:srgbClr val="0077AA"/>
                </a:solidFill>
                <a:latin typeface="Liberation Mono"/>
                <a:cs typeface="Times New Roman" panose="02020603050405020304" pitchFamily="18" charset="0"/>
              </a:rPr>
              <a:t>FIELDS</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TERMINATED</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BY</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id="{52539951-7F30-49FD-B588-F90FF7635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1318680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id="{B5C1FD02-D961-4CAF-BF5C-47309320B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3617036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id="{A8A24A56-13D3-49CB-B49F-3FE2C1519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375447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id="{9FB804DF-8A25-4A8D-A5F8-E092740A6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77334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4583038" y="5057889"/>
            <a:ext cx="7333020" cy="1323439"/>
          </a:xfrm>
          <a:prstGeom prst="rect">
            <a:avLst/>
          </a:prstGeom>
          <a:noFill/>
        </p:spPr>
        <p:txBody>
          <a:bodyPr wrap="square">
            <a:spAutoFit/>
          </a:bodyPr>
          <a:lstStyle/>
          <a:p>
            <a:r>
              <a:rPr lang="en-IN" sz="2000" dirty="0">
                <a:solidFill>
                  <a:srgbClr val="0077AA"/>
                </a:solidFill>
                <a:latin typeface="Segoe UI" panose="020B0502040204020203" pitchFamily="34" charset="0"/>
                <a:cs typeface="Segoe UI" panose="020B0502040204020203" pitchFamily="34" charset="0"/>
              </a:rPr>
              <a:t>LOAD DATA INFILE </a:t>
            </a:r>
            <a:r>
              <a:rPr lang="en-IN" sz="2000" dirty="0">
                <a:latin typeface="Segoe UI" panose="020B0502040204020203" pitchFamily="34" charset="0"/>
                <a:cs typeface="Segoe UI" panose="020B0502040204020203" pitchFamily="34" charset="0"/>
              </a:rPr>
              <a:t>'path/file-name.csv' </a:t>
            </a:r>
            <a:r>
              <a:rPr lang="en-IN" sz="2000" dirty="0">
                <a:solidFill>
                  <a:srgbClr val="0077AA"/>
                </a:solidFill>
                <a:latin typeface="Segoe UI" panose="020B0502040204020203" pitchFamily="34" charset="0"/>
                <a:cs typeface="Segoe UI" panose="020B0502040204020203" pitchFamily="34" charset="0"/>
              </a:rPr>
              <a:t>INTO TABLE </a:t>
            </a:r>
            <a:r>
              <a:rPr lang="en-IN" sz="2000" dirty="0">
                <a:latin typeface="Segoe UI" panose="020B0502040204020203" pitchFamily="34" charset="0"/>
                <a:cs typeface="Segoe UI" panose="020B0502040204020203" pitchFamily="34" charset="0"/>
              </a:rPr>
              <a:t>countries</a:t>
            </a:r>
          </a:p>
          <a:p>
            <a:r>
              <a:rPr lang="en-IN" sz="2000" dirty="0">
                <a:solidFill>
                  <a:srgbClr val="0077AA"/>
                </a:solidFill>
                <a:latin typeface="Segoe UI" panose="020B0502040204020203" pitchFamily="34" charset="0"/>
                <a:cs typeface="Segoe UI" panose="020B0502040204020203" pitchFamily="34" charset="0"/>
              </a:rPr>
              <a:t>FIELDS TERMINATED BY ',' or FIELDS TERMINATED BY '\t'</a:t>
            </a:r>
          </a:p>
          <a:p>
            <a:r>
              <a:rPr lang="en-IN" sz="2000" dirty="0">
                <a:solidFill>
                  <a:srgbClr val="0077AA"/>
                </a:solidFill>
                <a:latin typeface="Segoe UI" panose="020B0502040204020203" pitchFamily="34" charset="0"/>
                <a:cs typeface="Segoe UI" panose="020B0502040204020203" pitchFamily="34" charset="0"/>
              </a:rPr>
              <a:t>LINES TERMINATED BY '\n' </a:t>
            </a:r>
          </a:p>
          <a:p>
            <a:r>
              <a:rPr lang="en-IN" sz="2000" dirty="0">
                <a:solidFill>
                  <a:srgbClr val="0077AA"/>
                </a:solidFill>
                <a:latin typeface="Segoe UI" panose="020B0502040204020203" pitchFamily="34" charset="0"/>
                <a:cs typeface="Segoe UI" panose="020B0502040204020203"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id="{8E30C268-1C8F-43AF-B503-51A5813A7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TextBox 8">
            <a:extLst>
              <a:ext uri="{FF2B5EF4-FFF2-40B4-BE49-F238E27FC236}">
                <a16:creationId xmlns:a16="http://schemas.microsoft.com/office/drawing/2014/main" id="{74D2A6E7-A8BB-4015-9954-3FACD16EE006}"/>
              </a:ext>
            </a:extLst>
          </p:cNvPr>
          <p:cNvSpPr txBox="1"/>
          <p:nvPr/>
        </p:nvSpPr>
        <p:spPr>
          <a:xfrm>
            <a:off x="1535038" y="107340"/>
            <a:ext cx="9456712"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17148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id="{5E3BE44D-C1E1-46CE-BCDC-9027AC76B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4090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id="{F780FAA7-7445-442A-9EC2-3F320F3E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id="{C32C0C26-A027-4DB1-8D7B-E2D481DCBEE1}"/>
              </a:ext>
            </a:extLst>
          </p:cNvPr>
          <p:cNvGraphicFramePr>
            <a:graphicFrameLocks noGrp="1"/>
          </p:cNvGraphicFramePr>
          <p:nvPr>
            <p:extLst>
              <p:ext uri="{D42A27DB-BD31-4B8C-83A1-F6EECF244321}">
                <p14:modId xmlns:p14="http://schemas.microsoft.com/office/powerpoint/2010/main"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12" name="Rectangle 11">
            <a:extLst>
              <a:ext uri="{FF2B5EF4-FFF2-40B4-BE49-F238E27FC236}">
                <a16:creationId xmlns:a16="http://schemas.microsoft.com/office/drawing/2014/main"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15" y="621054"/>
            <a:ext cx="6928584" cy="400058"/>
          </a:xfrm>
          <a:prstGeom prst="rect">
            <a:avLst/>
          </a:prstGeom>
        </p:spPr>
        <p:txBody>
          <a:bodyPr wrap="square">
            <a:spAutoFit/>
          </a:bodyPr>
          <a:lstStyle/>
          <a:p>
            <a:pPr marL="342866" indent="-342866">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463" y="854787"/>
            <a:ext cx="9280353" cy="369284"/>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12" y="1413039"/>
            <a:ext cx="11276690" cy="800115"/>
          </a:xfrm>
          <a:prstGeom prst="rect">
            <a:avLst/>
          </a:prstGeom>
        </p:spPr>
        <p:txBody>
          <a:bodyPr wrap="square">
            <a:spAutoFit/>
          </a:bodyPr>
          <a:lstStyle/>
          <a:p>
            <a:r>
              <a:rPr lang="en-US" sz="2000" dirty="0">
                <a:solidFill>
                  <a:srgbClr val="DD4A68"/>
                </a:solidFill>
                <a:latin typeface="Liberation Mono"/>
              </a:rPr>
              <a:t>JSON_OBJECT</a:t>
            </a:r>
            <a:r>
              <a:rPr lang="en-US" sz="2000" dirty="0">
                <a:solidFill>
                  <a:srgbClr val="999999"/>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a:t>
            </a:r>
            <a:r>
              <a:rPr lang="en-US" sz="2000" dirty="0">
                <a:latin typeface="Liberation Mono"/>
              </a:rPr>
              <a:t>, 1,</a:t>
            </a:r>
            <a:r>
              <a:rPr lang="en-US" sz="2000" dirty="0">
                <a:solidFill>
                  <a:srgbClr val="000000"/>
                </a:solidFill>
                <a:latin typeface="Liberation Mono"/>
              </a:rPr>
              <a:t>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a:t>
            </a:r>
            <a:r>
              <a:rPr lang="en-US" sz="2000" dirty="0">
                <a:latin typeface="Liberation Mono"/>
              </a:rPr>
              <a:t>,</a:t>
            </a:r>
            <a:r>
              <a:rPr lang="en-US" sz="2000" dirty="0">
                <a:solidFill>
                  <a:srgbClr val="000000"/>
                </a:solidFill>
                <a:latin typeface="Liberation Mono"/>
              </a:rPr>
              <a:t> </a:t>
            </a:r>
            <a:r>
              <a:rPr lang="en-IN" sz="2000" dirty="0">
                <a:solidFill>
                  <a:srgbClr val="669900"/>
                </a:solidFill>
                <a:latin typeface="Liberation Mono"/>
              </a:rPr>
              <a:t>"</a:t>
            </a:r>
            <a:r>
              <a:rPr lang="en-US" sz="2000" dirty="0">
                <a:solidFill>
                  <a:srgbClr val="669900"/>
                </a:solidFill>
                <a:latin typeface="Liberation Mono"/>
              </a:rPr>
              <a:t>abc</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 "</a:t>
            </a:r>
            <a:r>
              <a:rPr lang="en-US" sz="2000" dirty="0">
                <a:solidFill>
                  <a:srgbClr val="669900"/>
                </a:solidFill>
                <a:latin typeface="Liberation Mono"/>
              </a:rPr>
              <a:t>key3</a:t>
            </a:r>
            <a:r>
              <a:rPr lang="en-IN" sz="2000" dirty="0">
                <a:solidFill>
                  <a:srgbClr val="669900"/>
                </a:solidFill>
                <a:latin typeface="Liberation Mono"/>
              </a:rPr>
              <a:t>"</a:t>
            </a:r>
            <a:r>
              <a:rPr lang="en-IN" sz="2000" dirty="0">
                <a:latin typeface="Liberation Mono"/>
              </a:rPr>
              <a:t>,</a:t>
            </a:r>
            <a:r>
              <a:rPr lang="en-US" sz="2000" dirty="0">
                <a:solidFill>
                  <a:srgbClr val="669900"/>
                </a:solidFill>
                <a:latin typeface="Liberation Mono"/>
              </a:rPr>
              <a:t> </a:t>
            </a:r>
            <a:r>
              <a:rPr lang="en-US" sz="2000" dirty="0">
                <a:solidFill>
                  <a:srgbClr val="DD4A68"/>
                </a:solidFill>
                <a:latin typeface="Liberation Mono"/>
              </a:rPr>
              <a:t>JSON_ARRAY</a:t>
            </a:r>
            <a:r>
              <a:rPr lang="en-US" sz="2000" dirty="0">
                <a:solidFill>
                  <a:srgbClr val="999999"/>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dirty="0">
                <a:latin typeface="Liberation Mono"/>
              </a:rPr>
              <a:t>. . . </a:t>
            </a:r>
            <a:r>
              <a:rPr lang="en-US" sz="2000" dirty="0">
                <a:solidFill>
                  <a:srgbClr val="999999"/>
                </a:solidFill>
                <a:latin typeface="Liberation Mono"/>
              </a:rPr>
              <a:t>)</a:t>
            </a:r>
            <a:r>
              <a:rPr lang="en-US" sz="2000" dirty="0">
                <a:latin typeface="Liberation Mono"/>
              </a:rPr>
              <a:t> ,</a:t>
            </a:r>
            <a:r>
              <a:rPr lang="en-US" sz="2000" dirty="0">
                <a:solidFill>
                  <a:srgbClr val="DD4A68"/>
                </a:solidFill>
                <a:latin typeface="Liberation Mono"/>
              </a:rPr>
              <a:t>  </a:t>
            </a:r>
            <a:r>
              <a:rPr lang="en-US" sz="2000" dirty="0">
                <a:latin typeface="Liberation Mono"/>
              </a:rPr>
              <a:t>. . .</a:t>
            </a:r>
            <a:r>
              <a:rPr lang="en-US" sz="2000" dirty="0">
                <a:solidFill>
                  <a:srgbClr val="669900"/>
                </a:solidFill>
                <a:latin typeface="Liberation Mono"/>
              </a:rPr>
              <a:t> </a:t>
            </a:r>
            <a:r>
              <a:rPr lang="en-US" sz="2000" dirty="0">
                <a:solidFill>
                  <a:srgbClr val="999999"/>
                </a:solidFill>
                <a:latin typeface="Liberation Mono"/>
              </a:rPr>
              <a:t>)</a:t>
            </a:r>
            <a:r>
              <a:rPr lang="en-US" sz="2000" dirty="0">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key1</a:t>
            </a:r>
            <a:r>
              <a:rPr lang="en-IN" sz="2000" dirty="0">
                <a:solidFill>
                  <a:srgbClr val="669900"/>
                </a:solidFill>
                <a:latin typeface="Liberation Mono"/>
              </a:rPr>
              <a:t>" </a:t>
            </a:r>
            <a:r>
              <a:rPr lang="en-US" sz="2000" dirty="0">
                <a:latin typeface="Liberation Mono"/>
              </a:rPr>
              <a:t>: 1,</a:t>
            </a:r>
            <a:r>
              <a:rPr lang="en-US" sz="2000" dirty="0">
                <a:solidFill>
                  <a:srgbClr val="000000"/>
                </a:solidFill>
                <a:latin typeface="Liberation Mono"/>
              </a:rPr>
              <a:t> </a:t>
            </a:r>
            <a:r>
              <a:rPr lang="en-IN" sz="2000" dirty="0">
                <a:solidFill>
                  <a:srgbClr val="669900"/>
                </a:solidFill>
                <a:latin typeface="Liberation Mono"/>
              </a:rPr>
              <a:t>"</a:t>
            </a:r>
            <a:r>
              <a:rPr lang="en-US" sz="2000" dirty="0">
                <a:solidFill>
                  <a:srgbClr val="669900"/>
                </a:solidFill>
                <a:latin typeface="Liberation Mono"/>
              </a:rPr>
              <a:t>key2</a:t>
            </a:r>
            <a:r>
              <a:rPr lang="en-IN" sz="2000" dirty="0">
                <a:solidFill>
                  <a:srgbClr val="669900"/>
                </a:solidFill>
                <a:latin typeface="Liberation Mono"/>
              </a:rPr>
              <a:t>" </a:t>
            </a:r>
            <a:r>
              <a:rPr lang="en-US" sz="2000" dirty="0">
                <a:latin typeface="Liberation Mono"/>
              </a:rPr>
              <a:t>:</a:t>
            </a:r>
            <a:r>
              <a:rPr lang="en-US" sz="2000" dirty="0">
                <a:solidFill>
                  <a:srgbClr val="000000"/>
                </a:solidFill>
                <a:latin typeface="Liberation Mono"/>
              </a:rPr>
              <a:t> </a:t>
            </a:r>
            <a:r>
              <a:rPr lang="en-IN" sz="2000" dirty="0">
                <a:solidFill>
                  <a:srgbClr val="669900"/>
                </a:solidFill>
                <a:latin typeface="Liberation Mono"/>
              </a:rPr>
              <a:t>"</a:t>
            </a:r>
            <a:r>
              <a:rPr lang="en-US" sz="2000" dirty="0">
                <a:solidFill>
                  <a:srgbClr val="669900"/>
                </a:solidFill>
                <a:latin typeface="Liberation Mono"/>
              </a:rPr>
              <a:t>abc</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 "</a:t>
            </a:r>
            <a:r>
              <a:rPr lang="en-US" sz="2000" dirty="0">
                <a:solidFill>
                  <a:srgbClr val="669900"/>
                </a:solidFill>
                <a:latin typeface="Liberation Mono"/>
              </a:rPr>
              <a:t>key3</a:t>
            </a:r>
            <a:r>
              <a:rPr lang="en-IN" sz="2000" dirty="0">
                <a:solidFill>
                  <a:srgbClr val="669900"/>
                </a:solidFill>
                <a:latin typeface="Liberation Mono"/>
              </a:rPr>
              <a:t>" </a:t>
            </a:r>
            <a:r>
              <a:rPr lang="en-IN" sz="2000" dirty="0">
                <a:latin typeface="Liberation Mono"/>
              </a:rPr>
              <a:t>:</a:t>
            </a:r>
            <a:r>
              <a:rPr lang="en-US" sz="2000" dirty="0">
                <a:solidFill>
                  <a:srgbClr val="669900"/>
                </a:solidFill>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dirty="0">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dirty="0">
                <a:latin typeface="Liberation Mono"/>
              </a:rPr>
              <a:t>. . .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11" y="3500999"/>
            <a:ext cx="11540538" cy="316968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21" indent="-285721">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21" indent="-285721">
              <a:buFont typeface="Arial" panose="020B0604020202020204" pitchFamily="34" charset="0"/>
              <a:buChar char="•"/>
            </a:pPr>
            <a:endParaRPr lang="en-IN" sz="4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21" indent="-285721">
              <a:buFont typeface="Arial" panose="020B0604020202020204" pitchFamily="34" charset="0"/>
              <a:buChar char="•"/>
            </a:pPr>
            <a:endParaRPr lang="en-IN" sz="4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21" indent="-285721">
              <a:buFont typeface="Arial" panose="020B0604020202020204" pitchFamily="34" charset="0"/>
              <a:buChar char="•"/>
            </a:pPr>
            <a:endParaRPr lang="en-IN" sz="4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463" y="2349021"/>
            <a:ext cx="11567632" cy="1200173"/>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756" y="3266521"/>
            <a:ext cx="8836899" cy="646247"/>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756" y="838539"/>
            <a:ext cx="11663777" cy="646247"/>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18" y="2206179"/>
            <a:ext cx="11663777" cy="1723325"/>
          </a:xfrm>
          <a:prstGeom prst="rect">
            <a:avLst/>
          </a:prstGeom>
        </p:spPr>
        <p:txBody>
          <a:bodyPr wrap="square">
            <a:spAutoFit/>
          </a:bodyPr>
          <a:lstStyle/>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866" indent="-342866">
              <a:buFont typeface="Arial" panose="020B0604020202020204" pitchFamily="34" charset="0"/>
              <a:buChar char="•"/>
            </a:pPr>
            <a:endParaRPr lang="en-IN" sz="400" dirty="0">
              <a:latin typeface="Liberation Mono"/>
              <a:cs typeface="Arial" panose="020B0604020202020204" pitchFamily="34" charset="0"/>
            </a:endParaRPr>
          </a:p>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866" indent="-342866">
              <a:buFont typeface="Arial" panose="020B0604020202020204" pitchFamily="34" charset="0"/>
              <a:buChar char="•"/>
            </a:pPr>
            <a:endParaRPr lang="en-IN" sz="400" dirty="0">
              <a:latin typeface="Liberation Mono"/>
              <a:cs typeface="Arial" panose="020B0604020202020204" pitchFamily="34" charset="0"/>
            </a:endParaRPr>
          </a:p>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866" indent="-342866">
              <a:buFont typeface="Arial" panose="020B0604020202020204" pitchFamily="34" charset="0"/>
              <a:buChar char="•"/>
            </a:pPr>
            <a:endParaRPr lang="en-IN" sz="400" dirty="0">
              <a:latin typeface="Liberation Mono"/>
              <a:cs typeface="Arial" panose="020B0604020202020204" pitchFamily="34" charset="0"/>
            </a:endParaRPr>
          </a:p>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866" indent="-342866">
              <a:buFont typeface="Arial" panose="020B0604020202020204" pitchFamily="34" charset="0"/>
              <a:buChar char="•"/>
            </a:pPr>
            <a:endParaRPr lang="en-IN" sz="400" dirty="0">
              <a:latin typeface="Liberation Mono"/>
              <a:cs typeface="Arial" panose="020B0604020202020204" pitchFamily="34" charset="0"/>
            </a:endParaRPr>
          </a:p>
          <a:p>
            <a:pPr marL="342866" indent="-342866">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1944" y="1557036"/>
            <a:ext cx="11634340" cy="400058"/>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18" y="838539"/>
            <a:ext cx="11663777" cy="646247"/>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18" y="1917030"/>
            <a:ext cx="11663777" cy="280040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21" indent="-285721">
              <a:buFont typeface="Arial" panose="020B0604020202020204" pitchFamily="34" charset="0"/>
              <a:buChar char="•"/>
            </a:pPr>
            <a:endParaRPr lang="en-US" dirty="0">
              <a:latin typeface="Liberation Mono"/>
            </a:endParaRPr>
          </a:p>
          <a:p>
            <a:pPr marL="285721" indent="-285721">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18" y="838538"/>
            <a:ext cx="11663777"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18" y="1917029"/>
            <a:ext cx="11663777" cy="144636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553" y="3276620"/>
            <a:ext cx="865830" cy="369284"/>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20" y="193683"/>
            <a:ext cx="11447781" cy="8308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19" y="907528"/>
          <a:ext cx="11807774" cy="4478142"/>
        </p:xfrm>
        <a:graphic>
          <a:graphicData uri="http://schemas.openxmlformats.org/drawingml/2006/table">
            <a:tbl>
              <a:tblPr firstRow="1" bandRow="1">
                <a:tableStyleId>{7E9639D4-E3E2-4D34-9284-5A2195B3D0D7}</a:tableStyleId>
              </a:tblPr>
              <a:tblGrid>
                <a:gridCol w="5543894">
                  <a:extLst>
                    <a:ext uri="{9D8B030D-6E8A-4147-A177-3AD203B41FA5}">
                      <a16:colId xmlns:a16="http://schemas.microsoft.com/office/drawing/2014/main" val="20000"/>
                    </a:ext>
                  </a:extLst>
                </a:gridCol>
                <a:gridCol w="6263880">
                  <a:extLst>
                    <a:ext uri="{9D8B030D-6E8A-4147-A177-3AD203B41FA5}">
                      <a16:colId xmlns:a16="http://schemas.microsoft.com/office/drawing/2014/main" val="20001"/>
                    </a:ext>
                  </a:extLst>
                </a:gridCol>
              </a:tblGrid>
              <a:tr h="442325">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marL="91428" marR="91428" marT="45714" marB="45714">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marL="91428" marR="91428" marT="45714" marB="45714">
                    <a:solidFill>
                      <a:srgbClr val="006C86"/>
                    </a:solidFill>
                  </a:tcPr>
                </a:tc>
                <a:extLst>
                  <a:ext uri="{0D108BD9-81ED-4DB2-BD59-A6C34878D82A}">
                    <a16:rowId xmlns:a16="http://schemas.microsoft.com/office/drawing/2014/main" val="10000"/>
                  </a:ext>
                </a:extLst>
              </a:tr>
              <a:tr h="605711">
                <a:tc>
                  <a:txBody>
                    <a:bodyPr/>
                    <a:lstStyle/>
                    <a:p>
                      <a:pPr fontAlgn="t"/>
                      <a:r>
                        <a:rPr kumimoji="0" lang="en-IN" sz="1800" kern="1200" dirty="0">
                          <a:solidFill>
                            <a:srgbClr val="0077AA"/>
                          </a:solidFill>
                          <a:latin typeface="Liberation Mono"/>
                          <a:ea typeface="+mn-ea"/>
                          <a:cs typeface="+mn-cs"/>
                        </a:rPr>
                        <a:t>-&gt;</a:t>
                      </a:r>
                    </a:p>
                  </a:txBody>
                  <a:tcPr marL="76190" marR="76190" marT="76190" marB="76190" anchor="ctr"/>
                </a:tc>
                <a:tc>
                  <a:txBody>
                    <a:bodyPr/>
                    <a:lstStyle/>
                    <a:p>
                      <a:pPr fontAlgn="base"/>
                      <a:r>
                        <a:rPr kumimoji="0" lang="en-US" sz="1800" b="0" i="0" kern="1200" dirty="0">
                          <a:solidFill>
                            <a:schemeClr val="tx1"/>
                          </a:solidFill>
                          <a:effectLst/>
                          <a:latin typeface="Liberation Mono"/>
                          <a:ea typeface="+mn-ea"/>
                          <a:cs typeface="+mn-cs"/>
                        </a:rPr>
                        <a:t>Return value from JSON column after evaluating path; equivalent to JSON_EXTRACT().</a:t>
                      </a:r>
                    </a:p>
                  </a:txBody>
                  <a:tcPr marL="28571" marR="28571" marT="28571" marB="28571"/>
                </a:tc>
                <a:extLst>
                  <a:ext uri="{0D108BD9-81ED-4DB2-BD59-A6C34878D82A}">
                    <a16:rowId xmlns:a16="http://schemas.microsoft.com/office/drawing/2014/main" val="1497284422"/>
                  </a:ext>
                </a:extLst>
              </a:tr>
              <a:tr h="70094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fontAlgn="t"/>
                      <a:r>
                        <a:rPr kumimoji="0" lang="en-US" sz="1800" b="0" i="0" kern="1200" dirty="0">
                          <a:solidFill>
                            <a:schemeClr val="tx1"/>
                          </a:solidFill>
                          <a:effectLst/>
                          <a:latin typeface="Liberation Mono"/>
                          <a:ea typeface="+mn-ea"/>
                          <a:cs typeface="+mn-cs"/>
                        </a:rPr>
                        <a:t>Return value from JSON column after evaluating path and unquoting the result.</a:t>
                      </a:r>
                      <a:endParaRPr kumimoji="0" lang="en-IN" sz="1800" b="0" i="0" kern="1200" dirty="0">
                        <a:solidFill>
                          <a:schemeClr val="tx1"/>
                        </a:solidFill>
                        <a:effectLst/>
                        <a:latin typeface="Liberation Mono"/>
                        <a:ea typeface="+mn-ea"/>
                        <a:cs typeface="+mn-cs"/>
                      </a:endParaRPr>
                    </a:p>
                  </a:txBody>
                  <a:tcPr marL="76190" marR="76190" marT="76190" marB="76190"/>
                </a:tc>
                <a:extLst>
                  <a:ext uri="{0D108BD9-81ED-4DB2-BD59-A6C34878D82A}">
                    <a16:rowId xmlns:a16="http://schemas.microsoft.com/office/drawing/2014/main" val="245688998"/>
                  </a:ext>
                </a:extLst>
              </a:tr>
              <a:tr h="700949">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190" marR="76190" marT="76190" marB="76190"/>
                </a:tc>
                <a:extLst>
                  <a:ext uri="{0D108BD9-81ED-4DB2-BD59-A6C34878D82A}">
                    <a16:rowId xmlns:a16="http://schemas.microsoft.com/office/drawing/2014/main" val="304551948"/>
                  </a:ext>
                </a:extLst>
              </a:tr>
              <a:tr h="700949">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fontAlgn="t"/>
                      <a:r>
                        <a:rPr kumimoji="0" lang="en-US" sz="1800"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190" marR="76190" marT="76190" marB="76190"/>
                </a:tc>
                <a:extLst>
                  <a:ext uri="{0D108BD9-81ED-4DB2-BD59-A6C34878D82A}">
                    <a16:rowId xmlns:a16="http://schemas.microsoft.com/office/drawing/2014/main" val="10001"/>
                  </a:ext>
                </a:extLst>
              </a:tr>
              <a:tr h="442325">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fontAlgn="t"/>
                      <a:r>
                        <a:rPr kumimoji="0" lang="en-IN" sz="1800" b="0" i="0" kern="1200" dirty="0">
                          <a:solidFill>
                            <a:schemeClr val="tx1"/>
                          </a:solidFill>
                          <a:effectLst/>
                          <a:latin typeface="Liberation Mono"/>
                          <a:ea typeface="+mn-ea"/>
                          <a:cs typeface="+mn-cs"/>
                        </a:rPr>
                        <a:t>Create JSON object.</a:t>
                      </a:r>
                    </a:p>
                  </a:txBody>
                  <a:tcPr marL="76190" marR="76190" marT="76190" marB="76190"/>
                </a:tc>
                <a:extLst>
                  <a:ext uri="{0D108BD9-81ED-4DB2-BD59-A6C34878D82A}">
                    <a16:rowId xmlns:a16="http://schemas.microsoft.com/office/drawing/2014/main" val="10002"/>
                  </a:ext>
                </a:extLst>
              </a:tr>
              <a:tr h="442325">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3039528155"/>
                  </a:ext>
                </a:extLst>
              </a:tr>
              <a:tr h="442325">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19" y="908712"/>
          <a:ext cx="11808296" cy="3096275"/>
        </p:xfrm>
        <a:graphic>
          <a:graphicData uri="http://schemas.openxmlformats.org/drawingml/2006/table">
            <a:tbl>
              <a:tblPr firstRow="1" bandRow="1">
                <a:tableStyleId>{7E9639D4-E3E2-4D34-9284-5A2195B3D0D7}</a:tableStyleId>
              </a:tblPr>
              <a:tblGrid>
                <a:gridCol w="5544416">
                  <a:extLst>
                    <a:ext uri="{9D8B030D-6E8A-4147-A177-3AD203B41FA5}">
                      <a16:colId xmlns:a16="http://schemas.microsoft.com/office/drawing/2014/main" val="20000"/>
                    </a:ext>
                  </a:extLst>
                </a:gridCol>
                <a:gridCol w="6263880">
                  <a:extLst>
                    <a:ext uri="{9D8B030D-6E8A-4147-A177-3AD203B41FA5}">
                      <a16:colId xmlns:a16="http://schemas.microsoft.com/office/drawing/2014/main" val="20001"/>
                    </a:ext>
                  </a:extLst>
                </a:gridCol>
              </a:tblGrid>
              <a:tr h="442325">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marL="91428" marR="91428" marT="45714" marB="45714">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marL="91428" marR="91428" marT="45714" marB="45714">
                    <a:solidFill>
                      <a:srgbClr val="006C86"/>
                    </a:solidFill>
                  </a:tcPr>
                </a:tc>
                <a:extLst>
                  <a:ext uri="{0D108BD9-81ED-4DB2-BD59-A6C34878D82A}">
                    <a16:rowId xmlns:a16="http://schemas.microsoft.com/office/drawing/2014/main" val="10000"/>
                  </a:ext>
                </a:extLst>
              </a:tr>
              <a:tr h="442325">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algn="l" fontAlgn="base"/>
                      <a:r>
                        <a:rPr kumimoji="0" lang="fr-FR" sz="1800"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sz="1800" b="0" i="0" kern="1200" dirty="0">
                        <a:solidFill>
                          <a:schemeClr val="tx1"/>
                        </a:solidFill>
                        <a:effectLst/>
                        <a:latin typeface="Liberation Mono"/>
                        <a:ea typeface="+mn-ea"/>
                        <a:cs typeface="+mn-cs"/>
                      </a:endParaRPr>
                    </a:p>
                  </a:txBody>
                  <a:tcPr marL="28571" marR="28571" marT="28571" marB="28571"/>
                </a:tc>
                <a:extLst>
                  <a:ext uri="{0D108BD9-81ED-4DB2-BD59-A6C34878D82A}">
                    <a16:rowId xmlns:a16="http://schemas.microsoft.com/office/drawing/2014/main" val="1497284422"/>
                  </a:ext>
                </a:extLst>
              </a:tr>
              <a:tr h="442325">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190" marR="76190" marT="76190" marB="7619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1" marR="28571" marT="28571" marB="28571"/>
                </a:tc>
                <a:extLst>
                  <a:ext uri="{0D108BD9-81ED-4DB2-BD59-A6C34878D82A}">
                    <a16:rowId xmlns:a16="http://schemas.microsoft.com/office/drawing/2014/main" val="10005"/>
                  </a:ext>
                </a:extLst>
              </a:tr>
              <a:tr h="442325">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10006"/>
                  </a:ext>
                </a:extLst>
              </a:tr>
              <a:tr h="442325">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10007"/>
                  </a:ext>
                </a:extLst>
              </a:tr>
              <a:tr h="442325">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10008"/>
                  </a:ext>
                </a:extLst>
              </a:tr>
              <a:tr h="442325">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190" marR="76190" marT="76190" marB="7619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190" marB="7619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3802" y="448"/>
            <a:ext cx="9142809"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463" y="854787"/>
            <a:ext cx="9280353" cy="369284"/>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12" y="1413039"/>
            <a:ext cx="11276690" cy="830889"/>
          </a:xfrm>
          <a:prstGeom prst="rect">
            <a:avLst/>
          </a:prstGeom>
        </p:spPr>
        <p:txBody>
          <a:bodyPr wrap="square">
            <a:spAutoFit/>
          </a:bodyPr>
          <a:lstStyle/>
          <a:p>
            <a:r>
              <a:rPr lang="en-US" sz="2000" dirty="0">
                <a:solidFill>
                  <a:srgbClr val="DD4A68"/>
                </a:solidFill>
                <a:latin typeface="Liberation Mono"/>
              </a:rPr>
              <a:t>JSON_SET</a:t>
            </a:r>
            <a:r>
              <a:rPr lang="en-US" sz="2000" dirty="0">
                <a:solidFill>
                  <a:srgbClr val="999999"/>
                </a:solidFill>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dirty="0">
                <a:latin typeface="Liberation Mono"/>
              </a:rPr>
              <a:t>. . .</a:t>
            </a:r>
            <a:r>
              <a:rPr lang="en-US" sz="2000" dirty="0">
                <a:solidFill>
                  <a:srgbClr val="669900"/>
                </a:solidFill>
                <a:latin typeface="Liberation Mono"/>
              </a:rPr>
              <a:t> </a:t>
            </a:r>
            <a:r>
              <a:rPr lang="en-US" sz="2000" dirty="0">
                <a:solidFill>
                  <a:srgbClr val="999999"/>
                </a:solidFill>
                <a:latin typeface="Liberation Mono"/>
              </a:rPr>
              <a:t>)</a:t>
            </a:r>
            <a:endParaRPr lang="en-US" sz="2000" dirty="0">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dirty="0">
                <a:latin typeface="Liberation Mono"/>
              </a:rPr>
              <a:t>. . .</a:t>
            </a:r>
            <a:r>
              <a:rPr lang="en-US" sz="2000" dirty="0">
                <a:solidFill>
                  <a:srgbClr val="669900"/>
                </a:solidFill>
                <a:latin typeface="Liberation Mono"/>
              </a:rPr>
              <a:t> </a:t>
            </a:r>
            <a:r>
              <a:rPr lang="en-US" sz="2000" dirty="0">
                <a:solidFill>
                  <a:srgbClr val="999999"/>
                </a:solidFill>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11" y="4236659"/>
            <a:ext cx="11540538" cy="212338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21" indent="-285721">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IN" sz="800" dirty="0">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21" indent="-285721">
              <a:buFont typeface="Arial" panose="020B0604020202020204" pitchFamily="34" charset="0"/>
              <a:buChar char="•"/>
            </a:pPr>
            <a:endParaRPr lang="en-US" dirty="0">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463" y="2493018"/>
            <a:ext cx="11567632" cy="1477136"/>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id="{091004F9-FD72-4B32-B03E-9D20066AC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3743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397" y="46807"/>
            <a:ext cx="9141620"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56" y="405058"/>
            <a:ext cx="5945251" cy="646247"/>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56" y="3945763"/>
            <a:ext cx="5945251" cy="923210"/>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20" y="1053046"/>
            <a:ext cx="11879773"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4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4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400" dirty="0">
              <a:latin typeface="Liberation Mono"/>
            </a:endParaRPr>
          </a:p>
          <a:p>
            <a:pPr marL="285721" indent="-285721">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56" y="3788993"/>
            <a:ext cx="11633142"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55" y="4940971"/>
            <a:ext cx="11879772" cy="1661777"/>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6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21" indent="-285721">
              <a:buFont typeface="Arial" panose="020B0604020202020204" pitchFamily="34" charset="0"/>
              <a:buChar char="•"/>
            </a:pPr>
            <a:endParaRPr lang="en-IN" sz="6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0" y="-66999"/>
            <a:ext cx="671649" cy="400058"/>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val="33762848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1439" y="1619508"/>
            <a:ext cx="8570071" cy="369332"/>
          </a:xfrm>
          <a:prstGeom prst="rect">
            <a:avLst/>
          </a:prstGeom>
          <a:noFill/>
        </p:spPr>
        <p:txBody>
          <a:bodyPr wrap="square">
            <a:spAutoFit/>
          </a:bodyPr>
          <a:lstStyle/>
          <a:p>
            <a:r>
              <a:rPr lang="en-US" b="0" i="0" dirty="0">
                <a:solidFill>
                  <a:srgbClr val="0077AA"/>
                </a:solidFill>
                <a:effectLst/>
                <a:latin typeface="Segoe UI" panose="020B0502040204020203" pitchFamily="34" charset="0"/>
                <a:cs typeface="Segoe UI" panose="020B0502040204020203" pitchFamily="34" charset="0"/>
              </a:rPr>
              <a:t>TABLE</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tbl_name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ORDER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0077AA"/>
                </a:solidFill>
                <a:effectLst/>
                <a:latin typeface="Segoe UI" panose="020B0502040204020203" pitchFamily="34" charset="0"/>
                <a:cs typeface="Segoe UI" panose="020B0502040204020203" pitchFamily="34" charset="0"/>
              </a:rPr>
              <a:t>BY</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column_name</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LIMIT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000000"/>
                </a:solidFill>
                <a:effectLst/>
                <a:latin typeface="Segoe UI" panose="020B0502040204020203" pitchFamily="34" charset="0"/>
                <a:cs typeface="Segoe UI" panose="020B0502040204020203" pitchFamily="34" charset="0"/>
              </a:rPr>
              <a:t> </a:t>
            </a:r>
            <a:r>
              <a:rPr lang="en-US" b="0" i="0" dirty="0">
                <a:solidFill>
                  <a:srgbClr val="999999"/>
                </a:solidFill>
                <a:effectLst/>
                <a:latin typeface="Segoe UI" panose="020B0502040204020203" pitchFamily="34" charset="0"/>
                <a:cs typeface="Segoe UI" panose="020B0502040204020203" pitchFamily="34" charset="0"/>
              </a:rPr>
              <a:t>[</a:t>
            </a:r>
            <a:r>
              <a:rPr lang="en-US" b="0" i="0" dirty="0">
                <a:solidFill>
                  <a:srgbClr val="0077AA"/>
                </a:solidFill>
                <a:effectLst/>
                <a:latin typeface="Segoe UI" panose="020B0502040204020203" pitchFamily="34" charset="0"/>
                <a:cs typeface="Segoe UI" panose="020B0502040204020203" pitchFamily="34" charset="0"/>
              </a:rPr>
              <a:t>OFFSET</a:t>
            </a:r>
            <a:r>
              <a:rPr lang="en-US" b="0" i="0" dirty="0">
                <a:solidFill>
                  <a:srgbClr val="000000"/>
                </a:solidFill>
                <a:effectLst/>
                <a:latin typeface="Segoe UI" panose="020B0502040204020203" pitchFamily="34" charset="0"/>
                <a:cs typeface="Segoe UI" panose="020B0502040204020203" pitchFamily="34" charset="0"/>
              </a:rPr>
              <a:t> </a:t>
            </a:r>
            <a:r>
              <a:rPr lang="en-US" b="0" dirty="0">
                <a:solidFill>
                  <a:srgbClr val="000000"/>
                </a:solidFill>
                <a:effectLst/>
                <a:latin typeface="Segoe UI" panose="020B0502040204020203" pitchFamily="34" charset="0"/>
                <a:cs typeface="Segoe UI" panose="020B0502040204020203" pitchFamily="34" charset="0"/>
              </a:rPr>
              <a:t>number</a:t>
            </a:r>
            <a:r>
              <a:rPr lang="en-US" b="0" i="0" dirty="0">
                <a:solidFill>
                  <a:srgbClr val="999999"/>
                </a:solidFill>
                <a:effectLst/>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id="{5AB813E9-975F-4CF0-930E-1E72A3C02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11911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id="{B3983AB6-29A4-4839-AD3A-BBBF98301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5073700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id="{E9339F3E-4F71-4986-A4E5-C7FB59A52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356286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1A6A338-5189-4E30-B67A-9F0679ADE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6932828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86F2453-037D-4B4B-9C66-66C6DBEE12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1019177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val="20000"/>
                    </a:ext>
                  </a:extLst>
                </a:gridCol>
                <a:gridCol w="892792">
                  <a:extLst>
                    <a:ext uri="{9D8B030D-6E8A-4147-A177-3AD203B41FA5}">
                      <a16:colId xmlns:a16="http://schemas.microsoft.com/office/drawing/2014/main" val="20001"/>
                    </a:ext>
                  </a:extLst>
                </a:gridCol>
                <a:gridCol w="1011960">
                  <a:extLst>
                    <a:ext uri="{9D8B030D-6E8A-4147-A177-3AD203B41FA5}">
                      <a16:colId xmlns:a16="http://schemas.microsoft.com/office/drawing/2014/main" val="20002"/>
                    </a:ext>
                  </a:extLst>
                </a:gridCol>
                <a:gridCol w="1373375">
                  <a:extLst>
                    <a:ext uri="{9D8B030D-6E8A-4147-A177-3AD203B41FA5}">
                      <a16:colId xmlns:a16="http://schemas.microsoft.com/office/drawing/2014/main" val="20003"/>
                    </a:ext>
                  </a:extLst>
                </a:gridCol>
                <a:gridCol w="1445658">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val="20000"/>
                    </a:ext>
                  </a:extLst>
                </a:gridCol>
                <a:gridCol w="962401">
                  <a:extLst>
                    <a:ext uri="{9D8B030D-6E8A-4147-A177-3AD203B41FA5}">
                      <a16:colId xmlns:a16="http://schemas.microsoft.com/office/drawing/2014/main" val="20001"/>
                    </a:ext>
                  </a:extLst>
                </a:gridCol>
                <a:gridCol w="1042602">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C5A723E5-43E8-4093-A12C-D366C7FC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8724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id="{F9E5DD00-7FAE-465C-BF1F-B6857A43CC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69567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id="{0DFCA88A-23B6-4BD2-BAE3-4DBF40A32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2EF4BC33-F857-48F7-96E9-A659A1B3DE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912433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id="{A52CB3DC-C0C3-4EB2-8299-0317A764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32516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id="{AAA9DA3E-50B6-4B1A-88D1-66B13331C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087562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262558" y="53188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id="{98F46AAF-5CE2-4D0B-9C15-034086C67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B49DBD7-A04D-48C5-9D2D-D95C9D9A3AFB}"/>
              </a:ext>
            </a:extLst>
          </p:cNvPr>
          <p:cNvSpPr/>
          <p:nvPr/>
        </p:nvSpPr>
        <p:spPr>
          <a:xfrm>
            <a:off x="479376" y="4869160"/>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13" name="Rectangle 12">
            <a:extLst>
              <a:ext uri="{FF2B5EF4-FFF2-40B4-BE49-F238E27FC236}">
                <a16:creationId xmlns:a16="http://schemas.microsoft.com/office/drawing/2014/main" id="{DD230A93-B8DC-4CFD-908A-09EEC19CC00B}"/>
              </a:ext>
            </a:extLst>
          </p:cNvPr>
          <p:cNvSpPr/>
          <p:nvPr/>
        </p:nvSpPr>
        <p:spPr>
          <a:xfrm>
            <a:off x="262558" y="799587"/>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63469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16" y="557707"/>
            <a:ext cx="7775851" cy="914281"/>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checks</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16" y="1565688"/>
            <a:ext cx="11375783" cy="830889"/>
          </a:xfrm>
          <a:prstGeom prst="rect">
            <a:avLst/>
          </a:prstGeom>
          <a:noFill/>
        </p:spPr>
        <p:txBody>
          <a:bodyPr wrap="square">
            <a:spAutoFit/>
          </a:bodyPr>
          <a:lstStyle/>
          <a:p>
            <a:pPr algn="l"/>
            <a:r>
              <a:rPr lang="en-IN" sz="2000" b="1" dirty="0">
                <a:solidFill>
                  <a:srgbClr val="252525"/>
                </a:solidFill>
                <a:latin typeface="Arial" panose="020B0604020202020204" pitchFamily="34" charset="0"/>
              </a:rPr>
              <a:t>Syntax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MySQL Database must check each SQL statement for syntactic validity.</a:t>
            </a:r>
            <a:endParaRPr lang="en-IN" dirty="0">
              <a:solidFill>
                <a:srgbClr val="252525"/>
              </a:solidFill>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16" y="2621791"/>
            <a:ext cx="11375783" cy="1107852"/>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16" y="4110510"/>
            <a:ext cx="11375783" cy="1107852"/>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dirty="0">
              <a:solidFill>
                <a:srgbClr val="252525"/>
              </a:solidFill>
              <a:latin typeface="Arial" panose="020B0604020202020204" pitchFamily="34" charset="0"/>
            </a:endParaRPr>
          </a:p>
          <a:p>
            <a:pPr algn="l"/>
            <a:r>
              <a:rPr lang="en-US" dirty="0">
                <a:solidFill>
                  <a:srgbClr val="222222"/>
                </a:solidFill>
                <a:latin typeface="Helvetica Neue"/>
              </a:rPr>
              <a:t>A semantic check determines whether a statement is meaningful, for example, whether the objects and columns in the statement exist.</a:t>
            </a:r>
            <a:endParaRPr lang="en-IN" dirty="0">
              <a:solidFill>
                <a:srgbClr val="252525"/>
              </a:solidFill>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16" y="5334415"/>
            <a:ext cx="11375783" cy="830889"/>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pic>
        <p:nvPicPr>
          <p:cNvPr id="10" name="Picture 9">
            <a:extLst>
              <a:ext uri="{FF2B5EF4-FFF2-40B4-BE49-F238E27FC236}">
                <a16:creationId xmlns:a16="http://schemas.microsoft.com/office/drawing/2014/main" id="{BFD394AA-E9BC-4F59-8111-A56AF9D23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0748651-F1B9-4E73-9AF3-89F0DE08C6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551496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id="{CE792B73-791F-48B5-A0EE-2FE44FB7B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6767719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37B0A53-AD0C-4F27-BC7D-7DD026EA5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25807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 </a:t>
            </a:r>
            <a:r>
              <a:rPr lang="en-US" dirty="0">
                <a:solidFill>
                  <a:srgbClr val="0077AA"/>
                </a:solidFill>
                <a:latin typeface="Segoe UI" panose="020B0502040204020203" pitchFamily="34" charset="0"/>
                <a:cs typeface="Segoe UI" panose="020B0502040204020203" pitchFamily="34" charset="0"/>
              </a:rPr>
              <a:t>[ [as] </a:t>
            </a:r>
            <a:r>
              <a:rPr lang="en-US" dirty="0">
                <a:latin typeface="Segoe UI" panose="020B0502040204020203" pitchFamily="34" charset="0"/>
                <a:cs typeface="Segoe UI" panose="020B0502040204020203" pitchFamily="34" charset="0"/>
              </a:rPr>
              <a:t>alias_name</a:t>
            </a:r>
            <a:r>
              <a:rPr lang="en-US" dirty="0">
                <a:solidFill>
                  <a:srgbClr val="0077AA"/>
                </a:solidFill>
                <a:latin typeface="Segoe UI" panose="020B0502040204020203" pitchFamily="34" charset="0"/>
                <a:cs typeface="Segoe UI" panose="020B0502040204020203" pitchFamily="34" charset="0"/>
              </a:rPr>
              <a:t>]</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US" dirty="0">
                <a:solidFill>
                  <a:srgbClr val="A67F59"/>
                </a:solidFill>
                <a:latin typeface="Liberation Mono"/>
              </a:rPr>
              <a:t>*</a:t>
            </a:r>
            <a:r>
              <a:rPr lang="en-US" sz="1600"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id="{1BDCEB06-AC92-40A0-9012-E5479B859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999451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id="{56DC5679-BB8B-4BF6-95DF-1B7FFBA2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35370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id="{82FC2287-D355-485F-B3C2-9651D741F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ColName1</a:t>
            </a:r>
            <a:r>
              <a:rPr lang="en-US" dirty="0">
                <a:latin typeface="Segoe UI" panose="020B0502040204020203" pitchFamily="34" charset="0"/>
                <a:cs typeface="Segoe UI" panose="020B0502040204020203" pitchFamily="34" charset="0"/>
              </a:rPr>
              <a:t>,</a:t>
            </a:r>
            <a:r>
              <a:rPr lang="en-US" dirty="0">
                <a:solidFill>
                  <a:srgbClr val="0077AA"/>
                </a:solidFill>
                <a:latin typeface="Segoe UI" panose="020B0502040204020203" pitchFamily="34" charset="0"/>
                <a:cs typeface="Segoe UI" panose="020B0502040204020203" pitchFamily="34" charset="0"/>
              </a:rPr>
              <a:t> expressions</a:t>
            </a:r>
            <a:r>
              <a:rPr lang="en-IN" dirty="0">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FROM </a:t>
            </a:r>
            <a:r>
              <a:rPr lang="en-IN" dirty="0">
                <a:latin typeface="Segoe UI" panose="020B0502040204020203" pitchFamily="34" charset="0"/>
                <a:cs typeface="Segoe UI" panose="020B0502040204020203" pitchFamily="34" charset="0"/>
              </a:rPr>
              <a:t>tbl_name</a:t>
            </a:r>
            <a:endParaRPr lang="en-US" dirty="0">
              <a:solidFill>
                <a:srgbClr val="0077AA"/>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60B33B93-0062-4E0B-85BB-AE81FF1EA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11" name="TextBox 10">
            <a:extLst>
              <a:ext uri="{FF2B5EF4-FFF2-40B4-BE49-F238E27FC236}">
                <a16:creationId xmlns:a16="http://schemas.microsoft.com/office/drawing/2014/main" id="{08FA53E3-6710-44E6-956D-C094AD2D0339}"/>
              </a:ext>
            </a:extLst>
          </p:cNvPr>
          <p:cNvSpPr txBox="1"/>
          <p:nvPr/>
        </p:nvSpPr>
        <p:spPr>
          <a:xfrm>
            <a:off x="8698691" y="4925701"/>
            <a:ext cx="1679054" cy="646331"/>
          </a:xfrm>
          <a:prstGeom prst="rect">
            <a:avLst/>
          </a:prstGeom>
          <a:noFill/>
        </p:spPr>
        <p:txBody>
          <a:bodyPr wrap="square">
            <a:spAutoFit/>
          </a:bodyPr>
          <a:lstStyle/>
          <a:p>
            <a:r>
              <a:rPr lang="en-IN" dirty="0">
                <a:latin typeface="Segoe UI" panose="020B0502040204020203" pitchFamily="34" charset="0"/>
                <a:cs typeface="Segoe UI" panose="020B0502040204020203" pitchFamily="34" charset="0"/>
              </a:rPr>
              <a:t>tbl_name</a:t>
            </a:r>
          </a:p>
          <a:p>
            <a:r>
              <a:rPr lang="en-IN" dirty="0">
                <a:latin typeface="Segoe UI" panose="020B0502040204020203" pitchFamily="34" charset="0"/>
                <a:cs typeface="Segoe UI" panose="020B0502040204020203" pitchFamily="34" charset="0"/>
              </a:rPr>
              <a:t>, . . . </a:t>
            </a:r>
            <a:endParaRPr lang="en-IN" dirty="0"/>
          </a:p>
        </p:txBody>
      </p:sp>
    </p:spTree>
    <p:extLst>
      <p:ext uri="{BB962C8B-B14F-4D97-AF65-F5344CB8AC3E}">
        <p14:creationId xmlns:p14="http://schemas.microsoft.com/office/powerpoint/2010/main"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id="{0B888B65-9CE3-450B-B129-607CF6E9A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3203750"/>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INSERT [INTO] </a:t>
            </a:r>
            <a:r>
              <a:rPr lang="en-IN" dirty="0">
                <a:latin typeface="Segoe UI" panose="020B0502040204020203" pitchFamily="34" charset="0"/>
                <a:cs typeface="Segoe UI" panose="020B0502040204020203" pitchFamily="34" charset="0"/>
              </a:rPr>
              <a:t>tbl_name </a:t>
            </a:r>
            <a:r>
              <a:rPr lang="en-IN" dirty="0">
                <a:solidFill>
                  <a:srgbClr val="0077AA"/>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col_name, . . .</a:t>
            </a:r>
            <a:r>
              <a:rPr lang="en-IN" dirty="0">
                <a:solidFill>
                  <a:srgbClr val="0077AA"/>
                </a:solidFill>
                <a:latin typeface="Segoe UI" panose="020B0502040204020203" pitchFamily="34" charset="0"/>
                <a:cs typeface="Segoe UI" panose="020B0502040204020203" pitchFamily="34" charset="0"/>
              </a:rPr>
              <a:t>)] SELECT </a:t>
            </a:r>
            <a:r>
              <a:rPr lang="en-IN" dirty="0">
                <a:latin typeface="Segoe UI" panose="020B0502040204020203" pitchFamily="34" charset="0"/>
                <a:cs typeface="Segoe UI" panose="020B0502040204020203" pitchFamily="34" charset="0"/>
              </a:rPr>
              <a:t>. . .</a:t>
            </a:r>
            <a:r>
              <a:rPr lang="en-IN" dirty="0">
                <a:solidFill>
                  <a:srgbClr val="0077AA"/>
                </a:solidFill>
                <a:latin typeface="Segoe UI" panose="020B0502040204020203" pitchFamily="34" charset="0"/>
                <a:cs typeface="Segoe UI" panose="020B0502040204020203" pitchFamily="34" charset="0"/>
              </a:rPr>
              <a:t> [ON DUPLICATE KEY UPDATE assignment_list]</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2FE7DFA-05E0-4863-A29A-6F622B7D3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3133694"/>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17" y="130743"/>
            <a:ext cx="11735776" cy="400058"/>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285" y="3124240"/>
            <a:ext cx="7991847" cy="407431"/>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499" y="4038084"/>
            <a:ext cx="11735776" cy="83088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866" indent="-342866">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866" indent="-342866">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UUID values in MySQL are </a:t>
            </a:r>
            <a:r>
              <a:rPr lang="en-US" b="1" dirty="0">
                <a:solidFill>
                  <a:srgbClr val="000000"/>
                </a:solidFill>
                <a:latin typeface="Arial" panose="020B0604020202020204" pitchFamily="34" charset="0"/>
                <a:cs typeface="Arial" panose="020B0604020202020204" pitchFamily="34" charset="0"/>
              </a:rPr>
              <a:t>unique</a:t>
            </a:r>
            <a:r>
              <a:rPr lang="en-US" dirty="0">
                <a:solidFill>
                  <a:srgbClr val="000000"/>
                </a:solidFill>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12" y="5588959"/>
            <a:ext cx="8836898"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solidFill>
                  <a:srgbClr val="0077AA"/>
                </a:solidFill>
                <a:latin typeface="Liberation Mono"/>
                <a:cs typeface="Arial" panose="020B0604020202020204" pitchFamily="34" charset="0"/>
              </a:rPr>
              <a:t>AS </a:t>
            </a:r>
            <a:r>
              <a:rPr lang="en-IN" dirty="0">
                <a:solidFill>
                  <a:srgbClr val="000000"/>
                </a:solidFill>
                <a:latin typeface="Liberation Mono"/>
                <a:cs typeface="Arial" panose="020B0604020202020204" pitchFamily="34" charset="0"/>
              </a:rPr>
              <a:t>R1, UUID_SHORT()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A5A0DB01-EE57-495D-901E-7E9FC15EAF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A82F50A-C849-40DA-9839-5BE400BFDAC5}"/>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5633479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CC2264-AF6D-44A4-9502-A9EC05319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65719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id="{0F81671A-2F8E-477A-97E6-9115FD0043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1595783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464871"/>
          </a:xfrm>
          <a:prstGeom prst="rect">
            <a:avLst/>
          </a:prstGeom>
        </p:spPr>
        <p:txBody>
          <a:bodyPr wrap="square">
            <a:spAutoFit/>
          </a:bodyPr>
          <a:lstStyle/>
          <a:p>
            <a:pPr>
              <a:lnSpc>
                <a:spcPct val="150000"/>
              </a:lnSpc>
            </a:pPr>
            <a:r>
              <a:rPr lang="en-IN" dirty="0">
                <a:solidFill>
                  <a:srgbClr val="0077AA"/>
                </a:solidFill>
                <a:latin typeface="Segoe UI" panose="020B0502040204020203" pitchFamily="34" charset="0"/>
                <a:cs typeface="Segoe UI" panose="020B0502040204020203" pitchFamily="34" charset="0"/>
              </a:rPr>
              <a:t>SQL_SELECT_LIMIT = {value | DEFAULT}</a:t>
            </a:r>
            <a:endParaRPr lang="en-US" dirty="0">
              <a:solidFill>
                <a:srgbClr val="0077AA"/>
              </a:solidFill>
              <a:latin typeface="Segoe UI" panose="020B0502040204020203" pitchFamily="34" charset="0"/>
              <a:cs typeface="Segoe UI" panose="020B0502040204020203" pitchFamily="34" charset="0"/>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id="{BEF13C5E-8909-4493-A822-A95DCD9D7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735975"/>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id="{8EA33FAB-06BD-4DB5-8B32-2E7BAC934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5718492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21" y="1269042"/>
            <a:ext cx="10322336" cy="871713"/>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n</a:t>
            </a:r>
            <a:r>
              <a:rPr lang="en-US" dirty="0">
                <a:solidFill>
                  <a:srgbClr val="0077AA"/>
                </a:solidFill>
                <a:latin typeface="Segoe UI" panose="020B0502040204020203" pitchFamily="34" charset="0"/>
                <a:cs typeface="Segoe UI" panose="020B0502040204020203" pitchFamily="34" charset="0"/>
              </a:rPr>
              <a:t> FROM </a:t>
            </a:r>
            <a:r>
              <a:rPr lang="en-US" b="1" i="1" dirty="0">
                <a:solidFill>
                  <a:srgbClr val="0077AA"/>
                </a:solidFill>
                <a:latin typeface="Segoe UI" panose="020B0502040204020203" pitchFamily="34" charset="0"/>
                <a:cs typeface="Segoe UI" panose="020B0502040204020203" pitchFamily="34" charset="0"/>
              </a:rPr>
              <a:t>r</a:t>
            </a:r>
          </a:p>
          <a:p>
            <a:pPr>
              <a:lnSpc>
                <a:spcPct val="150000"/>
              </a:lnSpc>
            </a:pPr>
            <a:r>
              <a:rPr lang="en-US" dirty="0">
                <a:solidFill>
                  <a:srgbClr val="0077AA"/>
                </a:solidFill>
                <a:latin typeface="Segoe UI" panose="020B0502040204020203" pitchFamily="34" charset="0"/>
                <a:cs typeface="Segoe UI" panose="020B0502040204020203" pitchFamily="34" charset="0"/>
              </a:rPr>
              <a:t>    [ORDER BY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a:t>
            </a:r>
            <a:r>
              <a:rPr lang="en-US" b="1" i="1"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3</a:t>
            </a:r>
            <a:r>
              <a:rPr lang="en-US" dirty="0">
                <a:solidFill>
                  <a:srgbClr val="0077AA"/>
                </a:solidFill>
                <a:latin typeface="Segoe UI" panose="020B0502040204020203" pitchFamily="34" charset="0"/>
                <a:cs typeface="Segoe UI" panose="020B0502040204020203" pitchFamily="34" charset="0"/>
              </a:rPr>
              <a:t>, . . .</a:t>
            </a:r>
            <a:r>
              <a:rPr lang="en-US" baseline="-25000"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 | expr | position}  [ASC | DESC], . . . ]</a:t>
            </a:r>
          </a:p>
        </p:txBody>
      </p:sp>
      <p:sp>
        <p:nvSpPr>
          <p:cNvPr id="23" name="Rectangle 22">
            <a:extLst>
              <a:ext uri="{FF2B5EF4-FFF2-40B4-BE49-F238E27FC236}">
                <a16:creationId xmlns:a16="http://schemas.microsoft.com/office/drawing/2014/main"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4B71EA0C-358E-4B90-9F96-EBA08617A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val="22141487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425499"/>
            <a:ext cx="11605987" cy="120032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420888"/>
            <a:ext cx="11436568"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id="{D11F0CAF-D196-4664-A5F7-63CD1545F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58B60377-3885-4F85-9E91-27F2E955F857}"/>
              </a:ext>
            </a:extLst>
          </p:cNvPr>
          <p:cNvSpPr/>
          <p:nvPr/>
        </p:nvSpPr>
        <p:spPr>
          <a:xfrm>
            <a:off x="190552" y="1782243"/>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
        <p:nvSpPr>
          <p:cNvPr id="9" name="TextBox 8">
            <a:extLst>
              <a:ext uri="{FF2B5EF4-FFF2-40B4-BE49-F238E27FC236}">
                <a16:creationId xmlns:a16="http://schemas.microsoft.com/office/drawing/2014/main" id="{F647F795-5E25-418C-ACFF-E32B6774E673}"/>
              </a:ext>
            </a:extLst>
          </p:cNvPr>
          <p:cNvSpPr txBox="1"/>
          <p:nvPr/>
        </p:nvSpPr>
        <p:spPr>
          <a:xfrm>
            <a:off x="177850" y="575359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id="{FA48A96E-6D38-473F-B994-054D38B67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F9F51BB9-6402-477A-8141-3A7BE1F2F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984E8AFE-728A-4D0D-9F32-4687EE5B7590}"/>
              </a:ext>
            </a:extLst>
          </p:cNvPr>
          <p:cNvSpPr/>
          <p:nvPr/>
        </p:nvSpPr>
        <p:spPr>
          <a:xfrm>
            <a:off x="190552" y="1412776"/>
            <a:ext cx="11809310"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[ORDER BY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 | expr | position}  [ASC | DESC], ...</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1524340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id="{409F2326-E5B8-45E6-BD32-EBEE3CA5B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1074373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448"/>
            <a:ext cx="9142809" cy="584699"/>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19" y="693052"/>
            <a:ext cx="6191882" cy="6001643"/>
          </a:xfrm>
          <a:prstGeom prst="rect">
            <a:avLst/>
          </a:prstGeom>
          <a:noFill/>
        </p:spPr>
        <p:txBody>
          <a:bodyPr wrap="square">
            <a:spAutoFit/>
          </a:bodyPr>
          <a:lstStyle/>
          <a:p>
            <a:pPr marL="457154" indent="-457154">
              <a:buFont typeface="+mj-lt"/>
              <a:buAutoNum type="arabicPeriod"/>
            </a:pPr>
            <a:r>
              <a:rPr lang="en-IN" sz="2200" b="1" i="1" dirty="0">
                <a:solidFill>
                  <a:schemeClr val="accent6">
                    <a:lumMod val="50000"/>
                  </a:schemeClr>
                </a:solidFill>
                <a:latin typeface="Liberation Mono"/>
              </a:rPr>
              <a:t>arithmetic_operators: </a:t>
            </a:r>
          </a:p>
          <a:p>
            <a:pPr marL="450805"/>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154" indent="-457154">
              <a:buFont typeface="+mj-lt"/>
              <a:buAutoNum type="arabicPeriod" startAt="2"/>
            </a:pPr>
            <a:r>
              <a:rPr lang="en-IN" sz="2200" b="1" i="1" dirty="0">
                <a:solidFill>
                  <a:schemeClr val="accent6">
                    <a:lumMod val="50000"/>
                  </a:schemeClr>
                </a:solidFill>
                <a:latin typeface="Liberation Mono"/>
              </a:rPr>
              <a:t>comparison_operator:</a:t>
            </a:r>
            <a:r>
              <a:rPr lang="en-IN" sz="2200" b="1" i="1" dirty="0">
                <a:solidFill>
                  <a:schemeClr val="accent6">
                    <a:lumMod val="75000"/>
                  </a:schemeClr>
                </a:solidFill>
                <a:latin typeface="Liberation Mono"/>
              </a:rPr>
              <a:t> </a:t>
            </a:r>
          </a:p>
          <a:p>
            <a:pPr marL="531760"/>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&lt;=&gt;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p>
          <a:p>
            <a:endParaRPr lang="en-US" sz="800" dirty="0">
              <a:solidFill>
                <a:schemeClr val="accent6">
                  <a:lumMod val="75000"/>
                </a:schemeClr>
              </a:solidFill>
              <a:latin typeface="Liberation Mono"/>
            </a:endParaRPr>
          </a:p>
          <a:p>
            <a:pPr marL="450805" indent="-450805">
              <a:buFont typeface="+mj-lt"/>
              <a:buAutoNum type="arabicPeriod" startAt="3"/>
            </a:pPr>
            <a:r>
              <a:rPr lang="en-US" sz="2200" b="1" i="1" dirty="0">
                <a:solidFill>
                  <a:schemeClr val="accent6">
                    <a:lumMod val="50000"/>
                  </a:schemeClr>
                </a:solidFill>
                <a:latin typeface="Liberation Mono"/>
              </a:rPr>
              <a:t>boolean_ predicate:</a:t>
            </a:r>
          </a:p>
          <a:p>
            <a:pPr marL="531760"/>
            <a:r>
              <a:rPr lang="en-US" sz="2000" dirty="0">
                <a:solidFill>
                  <a:srgbClr val="A67F59"/>
                </a:solidFill>
                <a:latin typeface="Liberation Mono"/>
              </a:rPr>
              <a:t>IS</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0055"/>
                </a:solidFill>
                <a:latin typeface="Liberation Mono"/>
              </a:rPr>
              <a:t>NULL</a:t>
            </a:r>
            <a:r>
              <a:rPr lang="en-US" sz="2000" dirty="0">
                <a:solidFill>
                  <a:srgbClr val="000000"/>
                </a:solidFill>
                <a:latin typeface="Liberation Mono"/>
              </a:rPr>
              <a:t> </a:t>
            </a: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A67F59"/>
                </a:solidFill>
                <a:latin typeface="Liberation Mono"/>
              </a:rPr>
              <a:t>&lt;=&gt;</a:t>
            </a:r>
            <a:r>
              <a:rPr lang="en-US" sz="2000" dirty="0">
                <a:solidFill>
                  <a:srgbClr val="000000"/>
                </a:solidFill>
                <a:latin typeface="Liberation Mono"/>
              </a:rPr>
              <a:t> </a:t>
            </a:r>
            <a:r>
              <a:rPr lang="en-US" sz="2000" i="1" dirty="0">
                <a:solidFill>
                  <a:srgbClr val="000000"/>
                </a:solidFill>
                <a:latin typeface="Liberation Mono"/>
              </a:rPr>
              <a:t>null</a:t>
            </a:r>
            <a:endParaRPr lang="en-IN" sz="2000" dirty="0"/>
          </a:p>
          <a:p>
            <a:endParaRPr lang="en-US" sz="800" dirty="0">
              <a:solidFill>
                <a:schemeClr val="accent6">
                  <a:lumMod val="75000"/>
                </a:schemeClr>
              </a:solidFill>
              <a:latin typeface="Liberation Mono"/>
            </a:endParaRPr>
          </a:p>
          <a:p>
            <a:pPr marL="457154" indent="-457154">
              <a:buFont typeface="+mj-lt"/>
              <a:buAutoNum type="arabicPeriod" startAt="4"/>
            </a:pPr>
            <a:r>
              <a:rPr lang="en-US" sz="2200" b="1" i="1" dirty="0">
                <a:solidFill>
                  <a:schemeClr val="accent6">
                    <a:lumMod val="50000"/>
                  </a:schemeClr>
                </a:solidFill>
                <a:latin typeface="Liberation Mono"/>
              </a:rPr>
              <a:t>predicate</a:t>
            </a:r>
            <a:r>
              <a:rPr lang="en-US" sz="2200" b="1" dirty="0">
                <a:solidFill>
                  <a:schemeClr val="accent6">
                    <a:lumMod val="50000"/>
                  </a:schemeClr>
                </a:solidFill>
                <a:latin typeface="Liberation Mono"/>
              </a:rPr>
              <a:t>: </a:t>
            </a:r>
          </a:p>
          <a:p>
            <a:pPr marL="531760"/>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LIKE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ESCAPE</a:t>
            </a:r>
            <a:r>
              <a:rPr lang="en-US" sz="2000" dirty="0">
                <a:solidFill>
                  <a:srgbClr val="000000"/>
                </a:solidFill>
                <a:latin typeface="Liberation Mono"/>
              </a:rPr>
              <a:t> </a:t>
            </a:r>
            <a:r>
              <a:rPr lang="en-US" sz="2000" i="1" dirty="0">
                <a:solidFill>
                  <a:srgbClr val="000000"/>
                </a:solidFill>
                <a:latin typeface="Liberation Mono"/>
              </a:rPr>
              <a:t>char</a:t>
            </a:r>
            <a:r>
              <a:rPr lang="en-US" sz="2000" dirty="0">
                <a:solidFill>
                  <a:srgbClr val="999999"/>
                </a:solidFill>
                <a:latin typeface="Liberation Mono"/>
              </a:rPr>
              <a:t>] </a:t>
            </a:r>
            <a:r>
              <a:rPr lang="en-US" sz="2000" dirty="0">
                <a:solidFill>
                  <a:srgbClr val="000000"/>
                </a:solidFill>
                <a:latin typeface="Liberation Mono"/>
              </a:rPr>
              <a:t> </a:t>
            </a: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IN </a:t>
            </a:r>
            <a:r>
              <a:rPr lang="en-US" sz="2000" dirty="0">
                <a:solidFill>
                  <a:srgbClr val="999999"/>
                </a:solidFill>
                <a:latin typeface="Liberation Mono"/>
              </a:rPr>
              <a:t>(</a:t>
            </a:r>
            <a:r>
              <a:rPr lang="en-US" sz="2000" i="1" dirty="0">
                <a:solidFill>
                  <a:srgbClr val="000000"/>
                </a:solidFill>
                <a:latin typeface="Liberation Mono"/>
              </a:rPr>
              <a:t>expr1, expr2, . . .</a:t>
            </a:r>
            <a:r>
              <a:rPr lang="en-US" sz="2000" dirty="0">
                <a:solidFill>
                  <a:srgbClr val="999999"/>
                </a:solidFill>
                <a:latin typeface="Liberation Mono"/>
              </a:rPr>
              <a:t> )</a:t>
            </a:r>
            <a:endParaRPr lang="en-US" sz="2000" dirty="0">
              <a:solidFill>
                <a:srgbClr val="000000"/>
              </a:solidFill>
              <a:latin typeface="Liberation Mono"/>
            </a:endParaRPr>
          </a:p>
          <a:p>
            <a:pPr marL="723828"/>
            <a:r>
              <a:rPr lang="en-US" sz="2000" dirty="0">
                <a:solidFill>
                  <a:srgbClr val="A67F59"/>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IN</a:t>
            </a:r>
            <a:r>
              <a:rPr lang="en-US" sz="2000" dirty="0">
                <a:solidFill>
                  <a:srgbClr val="000000"/>
                </a:solidFill>
                <a:latin typeface="Liberation Mono"/>
              </a:rPr>
              <a:t> </a:t>
            </a:r>
            <a:r>
              <a:rPr lang="en-US" sz="2000" dirty="0">
                <a:solidFill>
                  <a:srgbClr val="999999"/>
                </a:solidFill>
                <a:latin typeface="Liberation Mono"/>
              </a:rPr>
              <a:t>(</a:t>
            </a:r>
            <a:r>
              <a:rPr lang="en-US" sz="2000" i="1" dirty="0">
                <a:solidFill>
                  <a:srgbClr val="000000"/>
                </a:solidFill>
                <a:latin typeface="Liberation Mono"/>
              </a:rPr>
              <a:t>subquery</a:t>
            </a:r>
            <a:r>
              <a:rPr lang="en-US" sz="2000" dirty="0">
                <a:solidFill>
                  <a:srgbClr val="999999"/>
                </a:solidFill>
                <a:latin typeface="Liberation Mono"/>
              </a:rPr>
              <a:t>)</a:t>
            </a:r>
            <a:endParaRPr lang="en-US" sz="2000" dirty="0">
              <a:solidFill>
                <a:srgbClr val="000000"/>
              </a:solidFill>
              <a:latin typeface="Liberation Mono"/>
            </a:endParaRPr>
          </a:p>
          <a:p>
            <a:pPr marL="723828"/>
            <a:r>
              <a:rPr lang="en-US" sz="2000" dirty="0">
                <a:solidFill>
                  <a:srgbClr val="A67F59"/>
                </a:solidFill>
                <a:latin typeface="Liberation Mono"/>
              </a:rPr>
              <a:t>|</a:t>
            </a:r>
            <a:r>
              <a:rPr lang="en-US" sz="2000" dirty="0">
                <a:solidFill>
                  <a:srgbClr val="000000"/>
                </a:solidFill>
                <a:latin typeface="Liberation Mono"/>
              </a:rPr>
              <a:t> </a:t>
            </a:r>
            <a:r>
              <a:rPr lang="en-US" sz="2000" i="1" dirty="0">
                <a:solidFill>
                  <a:srgbClr val="000000"/>
                </a:solidFill>
                <a:latin typeface="Liberation Mono"/>
              </a:rPr>
              <a:t>expr</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A67F59"/>
                </a:solidFill>
                <a:latin typeface="Liberation Mono"/>
              </a:rPr>
              <a:t>NOT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0077AA"/>
                </a:solidFill>
                <a:latin typeface="Liberation Mono"/>
              </a:rPr>
              <a:t>BETWEEN</a:t>
            </a:r>
            <a:r>
              <a:rPr lang="en-US" sz="2000" dirty="0">
                <a:solidFill>
                  <a:srgbClr val="000000"/>
                </a:solidFill>
                <a:latin typeface="Liberation Mono"/>
              </a:rPr>
              <a:t> </a:t>
            </a:r>
            <a:r>
              <a:rPr lang="en-US" sz="2000" i="1" dirty="0">
                <a:solidFill>
                  <a:srgbClr val="000000"/>
                </a:solidFill>
                <a:latin typeface="Liberation Mono"/>
              </a:rPr>
              <a:t>expr1 </a:t>
            </a:r>
            <a:r>
              <a:rPr lang="en-US" sz="2000" dirty="0">
                <a:solidFill>
                  <a:srgbClr val="0077AA"/>
                </a:solidFill>
                <a:latin typeface="Liberation Mono"/>
              </a:rPr>
              <a:t>AND</a:t>
            </a:r>
            <a:r>
              <a:rPr lang="en-US" sz="2000" i="1" dirty="0">
                <a:solidFill>
                  <a:srgbClr val="000000"/>
                </a:solidFill>
                <a:latin typeface="Liberation Mono"/>
              </a:rPr>
              <a:t> expr2</a:t>
            </a:r>
          </a:p>
          <a:p>
            <a:endParaRPr lang="en-US" sz="800" dirty="0">
              <a:solidFill>
                <a:srgbClr val="999999"/>
              </a:solidFill>
              <a:latin typeface="Liberation Mono"/>
            </a:endParaRPr>
          </a:p>
          <a:p>
            <a:pPr marL="450805" indent="-450805">
              <a:buFont typeface="+mj-lt"/>
              <a:buAutoNum type="arabicPeriod" startAt="5"/>
            </a:pPr>
            <a:r>
              <a:rPr lang="en-IN" sz="2200" b="1" i="1" dirty="0">
                <a:solidFill>
                  <a:schemeClr val="accent6">
                    <a:lumMod val="50000"/>
                  </a:schemeClr>
                </a:solidFill>
                <a:latin typeface="Liberation Mono"/>
              </a:rPr>
              <a:t>logical_operators</a:t>
            </a:r>
          </a:p>
          <a:p>
            <a:pPr marL="536521"/>
            <a:r>
              <a:rPr lang="en-IN" sz="2000" dirty="0">
                <a:solidFill>
                  <a:srgbClr val="A67F59"/>
                </a:solidFill>
                <a:latin typeface="Liberation Mono"/>
              </a:rPr>
              <a:t>AND</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&amp;&amp;</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154" indent="-457154">
              <a:buFont typeface="+mj-lt"/>
              <a:buAutoNum type="arabicPeriod" startAt="6"/>
            </a:pPr>
            <a:r>
              <a:rPr lang="en-IN" sz="2200" b="1" i="1" dirty="0">
                <a:solidFill>
                  <a:schemeClr val="accent6">
                    <a:lumMod val="50000"/>
                  </a:schemeClr>
                </a:solidFill>
                <a:latin typeface="Liberation Mono"/>
              </a:rPr>
              <a:t>assignment _operator</a:t>
            </a:r>
          </a:p>
          <a:p>
            <a:pPr marL="531760"/>
            <a:r>
              <a:rPr lang="en-US" sz="2000" dirty="0">
                <a:solidFill>
                  <a:srgbClr val="A67F5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0000"/>
                </a:solidFill>
                <a:latin typeface="Liberation Mono"/>
              </a:rPr>
              <a:t>assignment</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A67F59"/>
                </a:solidFill>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217" y="530192"/>
            <a:ext cx="5039904" cy="738568"/>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3193" y="1494892"/>
            <a:ext cx="5039904" cy="3046591"/>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154" indent="-457154">
              <a:buFont typeface="+mj-lt"/>
              <a:buAutoNum type="arabicPeriod"/>
            </a:pPr>
            <a:r>
              <a:rPr lang="en-IN" sz="2200" i="1" dirty="0">
                <a:solidFill>
                  <a:srgbClr val="000000"/>
                </a:solidFill>
                <a:latin typeface="Liberation Mono"/>
              </a:rPr>
              <a:t>operand1</a:t>
            </a:r>
            <a:r>
              <a:rPr lang="en-IN" sz="2200" dirty="0">
                <a:solidFill>
                  <a:srgbClr val="000000"/>
                </a:solidFill>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operand1</a:t>
            </a:r>
            <a:r>
              <a:rPr lang="en-IN" sz="2200" dirty="0">
                <a:solidFill>
                  <a:srgbClr val="000000"/>
                </a:solidFill>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dirty="0">
                <a:solidFill>
                  <a:srgbClr val="999999"/>
                </a:solidFill>
                <a:latin typeface="Liberation Mono"/>
              </a:rPr>
              <a:t> [</a:t>
            </a:r>
            <a:r>
              <a:rPr lang="en-US" sz="2200" dirty="0">
                <a:solidFill>
                  <a:srgbClr val="A67F59"/>
                </a:solidFill>
                <a:latin typeface="Liberation Mono"/>
              </a:rPr>
              <a:t>NOT</a:t>
            </a:r>
            <a:r>
              <a:rPr lang="en-US" sz="2200" dirty="0">
                <a:solidFill>
                  <a:srgbClr val="999999"/>
                </a:solidFill>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154" indent="-457154">
              <a:buFont typeface="+mj-lt"/>
              <a:buAutoNum type="arabicPeriod"/>
            </a:pPr>
            <a:endParaRPr lang="en-IN" sz="600" i="1" dirty="0">
              <a:solidFill>
                <a:srgbClr val="990055"/>
              </a:solidFill>
              <a:latin typeface="Liberation Mono"/>
            </a:endParaRPr>
          </a:p>
          <a:p>
            <a:pPr marL="457154" indent="-457154">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dirty="0">
                <a:solidFill>
                  <a:srgbClr val="999999"/>
                </a:solidFill>
                <a:latin typeface="Liberation Mono"/>
              </a:rPr>
              <a:t>[</a:t>
            </a:r>
            <a:r>
              <a:rPr lang="en-US" sz="2200" dirty="0">
                <a:solidFill>
                  <a:srgbClr val="A67F59"/>
                </a:solidFill>
                <a:latin typeface="Liberation Mono"/>
              </a:rPr>
              <a:t>NOT</a:t>
            </a:r>
            <a:r>
              <a:rPr lang="en-US" sz="2200" dirty="0">
                <a:solidFill>
                  <a:srgbClr val="999999"/>
                </a:solidFill>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154" indent="-457154">
              <a:buFont typeface="+mj-lt"/>
              <a:buAutoNum type="arabicPeriod"/>
            </a:pPr>
            <a:endParaRPr lang="en-IN" sz="600" dirty="0">
              <a:solidFill>
                <a:srgbClr val="669900"/>
              </a:solidFill>
              <a:latin typeface="Liberation Mono"/>
            </a:endParaRPr>
          </a:p>
          <a:p>
            <a:pPr marL="457154" indent="-457154">
              <a:buFont typeface="+mj-lt"/>
              <a:buAutoNum type="arabicPeriod"/>
            </a:pP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A67F59"/>
                </a:solidFill>
                <a:latin typeface="Liberation Mono"/>
              </a:rPr>
              <a:t>AND</a:t>
            </a:r>
            <a:r>
              <a:rPr lang="en-IN" sz="2200" dirty="0">
                <a:solidFill>
                  <a:srgbClr val="000000"/>
                </a:solidFill>
                <a:latin typeface="Liberation Mono"/>
              </a:rPr>
              <a:t> </a:t>
            </a:r>
            <a:r>
              <a:rPr lang="en-IN" sz="2200" i="1" dirty="0">
                <a:solidFill>
                  <a:srgbClr val="000000"/>
                </a:solidFill>
                <a:latin typeface="Liberation Mono"/>
              </a:rPr>
              <a:t>expr</a:t>
            </a:r>
          </a:p>
          <a:p>
            <a:pPr marL="457154" indent="-457154">
              <a:buFont typeface="+mj-lt"/>
              <a:buAutoNum type="arabicPeriod"/>
            </a:pPr>
            <a:endParaRPr lang="en-IN" sz="600" i="1" dirty="0">
              <a:solidFill>
                <a:srgbClr val="000000"/>
              </a:solidFill>
              <a:latin typeface="Liberation Mono"/>
            </a:endParaRPr>
          </a:p>
          <a:p>
            <a:pPr marL="457154" indent="-457154">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3193" y="4724976"/>
            <a:ext cx="5039904" cy="76934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23 DIV 6 ;	</a:t>
            </a:r>
            <a:r>
              <a:rPr lang="en-IN" dirty="0">
                <a:solidFill>
                  <a:srgbClr val="669900"/>
                </a:solidFill>
                <a:latin typeface="Liberation Mono"/>
              </a:rPr>
              <a:t>#</a:t>
            </a:r>
            <a:r>
              <a:rPr lang="en-US" dirty="0">
                <a:solidFill>
                  <a:srgbClr val="669900"/>
                </a:solidFill>
                <a:latin typeface="Liberation Mono"/>
              </a:rPr>
              <a:t>3</a:t>
            </a:r>
            <a:endParaRPr lang="en-IN" dirty="0">
              <a:latin typeface="Liberation Mono"/>
            </a:endParaRP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IN" dirty="0">
                <a:solidFill>
                  <a:srgbClr val="0077AA"/>
                </a:solidFill>
                <a:latin typeface="Liberation Mono"/>
              </a:rPr>
              <a:t>SELECT</a:t>
            </a:r>
            <a:r>
              <a:rPr lang="en-IN" dirty="0">
                <a:latin typeface="Liberation Mono"/>
              </a:rPr>
              <a:t> 23 / 6 ;		</a:t>
            </a:r>
            <a:r>
              <a:rPr lang="en-IN" dirty="0">
                <a:solidFill>
                  <a:srgbClr val="669900"/>
                </a:solidFill>
                <a:latin typeface="Liberation Mono"/>
              </a:rPr>
              <a:t>#</a:t>
            </a:r>
            <a:r>
              <a:rPr lang="en-US"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4185" y="5677808"/>
            <a:ext cx="4607912" cy="861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AND has higher precedence than OR.</a:t>
            </a:r>
            <a:endParaRPr lang="en-IN"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B6F7748-2D80-4B1D-8C8D-2FD2E98F9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89592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183FDD-F886-4088-85B5-D820ACBFC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4200330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9829873-64B6-44D5-85CC-F476F3B7E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3970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55705"/>
            <a:ext cx="8838048"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id="{34CBA2ED-5161-4045-A2EC-5B67DB1B4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5959981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id="{048CC335-8C79-418E-9CA4-A1F7A9980768}"/>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id="{5A699C73-593C-4FE6-B473-0EC8B4FD5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388955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id="{F5113ACF-8D72-4540-B0E7-E251D88ABF56}"/>
              </a:ext>
            </a:extLst>
          </p:cNvPr>
          <p:cNvSpPr>
            <a:spLocks noChangeArrowheads="1"/>
          </p:cNvSpPr>
          <p:nvPr/>
        </p:nvSpPr>
        <p:spPr bwMode="auto">
          <a:xfrm>
            <a:off x="406574" y="2055705"/>
            <a:ext cx="2808312"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NULLIF(expr1, expr2) </a:t>
            </a:r>
          </a:p>
        </p:txBody>
      </p:sp>
      <p:sp>
        <p:nvSpPr>
          <p:cNvPr id="13" name="Rectangle 12">
            <a:extLst>
              <a:ext uri="{FF2B5EF4-FFF2-40B4-BE49-F238E27FC236}">
                <a16:creationId xmlns:a16="http://schemas.microsoft.com/office/drawing/2014/main"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id="{3FCE0CE6-C5F9-41E6-AB87-1CCA29532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52919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79078"/>
            <a:ext cx="1116124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id="{DB2E8B59-5610-4423-94C2-164ED1E50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7495811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id="{BDFA3286-6335-466F-913B-6423C5B5E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8988017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79078"/>
            <a:ext cx="11449270" cy="430839"/>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CASE WHEN [condition] THEN result [WHEN [condition] THEN result ...] [ELSE result] END</a:t>
            </a:r>
            <a:r>
              <a:rPr lang="en-US" dirty="0">
                <a:solidFill>
                  <a:srgbClr val="0077AA"/>
                </a:solidFill>
                <a:latin typeface="Segoe UI" panose="020B0502040204020203" pitchFamily="34" charset="0"/>
                <a:cs typeface="Segoe UI" panose="020B0502040204020203" pitchFamily="34" charset="0"/>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id="{7B6EBC66-FC83-4C41-9A47-19B72F3FB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val="1096286455"/>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B80FC65-E7AD-47F5-9AD7-B6AB90FF7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0617585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id="{26E04F55-1909-471D-8C34-A46F93373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9262611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id="{5E0EFF43-9844-4BCF-AA4E-7157D7753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a:p>
            <a:pPr eaLnBrk="0" fontAlgn="base" hangingPunct="0">
              <a:spcBef>
                <a:spcPct val="0"/>
              </a:spcBef>
              <a:spcAft>
                <a:spcPct val="0"/>
              </a:spcAft>
            </a:pPr>
            <a:endParaRPr lang="en-IN" sz="400" dirty="0">
              <a:solidFill>
                <a:srgbClr val="0077AA"/>
              </a:solidFill>
              <a:latin typeface="Segoe UI" panose="020B0502040204020203" pitchFamily="34" charset="0"/>
              <a:cs typeface="Segoe UI" panose="020B0502040204020203" pitchFamily="34" charset="0"/>
            </a:endParaRPr>
          </a:p>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date - INTERVAL expr unit - INTERVAL expr unit - INTERVAL expr unit - . . .</a:t>
            </a:r>
          </a:p>
        </p:txBody>
      </p:sp>
    </p:spTree>
    <p:extLst>
      <p:ext uri="{BB962C8B-B14F-4D97-AF65-F5344CB8AC3E}">
        <p14:creationId xmlns:p14="http://schemas.microsoft.com/office/powerpoint/2010/main" val="436866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id="{07221BFE-F982-4490-96A3-E98FF32B7D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8826230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id="{DE7471C5-2CD6-4633-88DC-92ED561A9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6C2C945B-B914-47C7-9F6A-8BDEAA72BABA}"/>
              </a:ext>
            </a:extLst>
          </p:cNvPr>
          <p:cNvSpPr/>
          <p:nvPr/>
        </p:nvSpPr>
        <p:spPr>
          <a:xfrm>
            <a:off x="1752372" y="1219200"/>
            <a:ext cx="86747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SUBDATE(date, INTERVAL expr unit)   /   DATE_SUB(date, INTERVAL expr unit)</a:t>
            </a:r>
          </a:p>
        </p:txBody>
      </p:sp>
      <p:sp>
        <p:nvSpPr>
          <p:cNvPr id="13" name="Rectangle 12">
            <a:extLst>
              <a:ext uri="{FF2B5EF4-FFF2-40B4-BE49-F238E27FC236}">
                <a16:creationId xmlns:a16="http://schemas.microsoft.com/office/drawing/2014/main"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id="{A3016F49-DE45-4322-A8E3-5501EE7BB695}"/>
              </a:ext>
            </a:extLst>
          </p:cNvPr>
          <p:cNvGraphicFramePr>
            <a:graphicFrameLocks noGrp="1"/>
          </p:cNvGraphicFramePr>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val="20000"/>
                    </a:ext>
                  </a:extLst>
                </a:gridCol>
                <a:gridCol w="6857107">
                  <a:extLst>
                    <a:ext uri="{9D8B030D-6E8A-4147-A177-3AD203B41FA5}">
                      <a16:colId xmlns:a16="http://schemas.microsoft.com/office/drawing/2014/main"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99836314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id="{72E4C730-5927-40CF-92C0-487492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219798316"/>
      </p:ext>
    </p:extLst>
  </p:cSld>
  <p:clrMapOvr>
    <a:masterClrMapping/>
  </p:clrMapOvr>
  <p:transition spd="slow"/>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id="{777865A7-E370-4731-993A-1433AAD61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409962608"/>
      </p:ext>
    </p:extLst>
  </p:cSld>
  <p:clrMapOvr>
    <a:masterClrMapping/>
  </p:clrMapOvr>
  <p:transition spd="slow"/>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Segoe UI" panose="020B0502040204020203" pitchFamily="34" charset="0"/>
                <a:cs typeface="Segoe UI" panose="020B0502040204020203" pitchFamily="34" charset="0"/>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val="20000"/>
                    </a:ext>
                  </a:extLst>
                </a:gridCol>
                <a:gridCol w="2808842">
                  <a:extLst>
                    <a:ext uri="{9D8B030D-6E8A-4147-A177-3AD203B41FA5}">
                      <a16:colId xmlns:a16="http://schemas.microsoft.com/office/drawing/2014/main" val="20001"/>
                    </a:ext>
                  </a:extLst>
                </a:gridCol>
                <a:gridCol w="2484745">
                  <a:extLst>
                    <a:ext uri="{9D8B030D-6E8A-4147-A177-3AD203B41FA5}">
                      <a16:colId xmlns:a16="http://schemas.microsoft.com/office/drawing/2014/main" val="20002"/>
                    </a:ext>
                  </a:extLst>
                </a:gridCol>
                <a:gridCol w="1836550">
                  <a:extLst>
                    <a:ext uri="{9D8B030D-6E8A-4147-A177-3AD203B41FA5}">
                      <a16:colId xmlns:a16="http://schemas.microsoft.com/office/drawing/2014/main" val="20003"/>
                    </a:ext>
                  </a:extLst>
                </a:gridCol>
                <a:gridCol w="1076762">
                  <a:extLst>
                    <a:ext uri="{9D8B030D-6E8A-4147-A177-3AD203B41FA5}">
                      <a16:colId xmlns:a16="http://schemas.microsoft.com/office/drawing/2014/main"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FB078DB1-4F45-43E0-8CAA-B64FD3087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9990205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id="{41C9C37A-82E4-4B66-92DB-C5AED42A3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63690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id="{8458C211-ACCB-4127-BCE3-B36C5017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156380446"/>
              </p:ext>
            </p:extLst>
          </p:nvPr>
        </p:nvGraphicFramePr>
        <p:xfrm>
          <a:off x="133200" y="838202"/>
          <a:ext cx="11880000" cy="3981447"/>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val="20000"/>
                    </a:ext>
                  </a:extLst>
                </a:gridCol>
                <a:gridCol w="850034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chemeClr val="tx1"/>
                          </a:solidFill>
                          <a:latin typeface="Liberation Mono"/>
                          <a:ea typeface="+mn-ea"/>
                          <a:cs typeface="+mn-cs"/>
                        </a:rPr>
                        <a:t>STR_TO_DATE(str, format)</a:t>
                      </a:r>
                      <a:endParaRPr kumimoji="0" lang="en-IN" sz="1800" kern="1200" dirty="0">
                        <a:solidFill>
                          <a:schemeClr val="tx1"/>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4162513781"/>
                  </a:ext>
                </a:extLst>
              </a:tr>
            </a:tbl>
          </a:graphicData>
        </a:graphic>
      </p:graphicFrame>
      <p:pic>
        <p:nvPicPr>
          <p:cNvPr id="7" name="Picture 6">
            <a:extLst>
              <a:ext uri="{FF2B5EF4-FFF2-40B4-BE49-F238E27FC236}">
                <a16:creationId xmlns:a16="http://schemas.microsoft.com/office/drawing/2014/main" id="{B5E8E58A-EDCD-4F58-93B9-12536242C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2042701E-292D-4C80-AEB1-75010623547B}"/>
              </a:ext>
            </a:extLst>
          </p:cNvPr>
          <p:cNvSpPr/>
          <p:nvPr/>
        </p:nvSpPr>
        <p:spPr>
          <a:xfrm>
            <a:off x="392822" y="4941168"/>
            <a:ext cx="8839200"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38824922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id="{CE8A3E81-CA2C-4533-9516-548081D11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673303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147CCF63-12C8-458B-BE86-2E50800E9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34241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4EB56875-850C-40A8-B12F-C881FF56D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0599043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val="20000"/>
                    </a:ext>
                  </a:extLst>
                </a:gridCol>
                <a:gridCol w="10036552">
                  <a:extLst>
                    <a:ext uri="{9D8B030D-6E8A-4147-A177-3AD203B41FA5}">
                      <a16:colId xmlns:a16="http://schemas.microsoft.com/office/drawing/2014/main"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450721F-03D4-47DA-8C60-4684E4671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989582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id="{F92B1825-28BB-42C4-ADED-AACA16DF1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6861410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val="20000"/>
                    </a:ext>
                  </a:extLst>
                </a:gridCol>
                <a:gridCol w="937437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E3B25874-4A6A-4BD2-A278-7EEFF72C2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21906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33200" y="787406"/>
          <a:ext cx="11880000" cy="3965998"/>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val="20000"/>
                    </a:ext>
                  </a:extLst>
                </a:gridCol>
                <a:gridCol w="9302370">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C87E6292-687E-4882-BED5-C6501BC48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661961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33200" y="787404"/>
          <a:ext cx="11880000" cy="4501090"/>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val="20000"/>
                    </a:ext>
                  </a:extLst>
                </a:gridCol>
                <a:gridCol w="8500344">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A894EACC-8F80-4ACD-810A-EAE77C50D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val="88158456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33200" y="787406"/>
          <a:ext cx="11880000" cy="4406475"/>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val="20000"/>
                    </a:ext>
                  </a:extLst>
                </a:gridCol>
                <a:gridCol w="8294258">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id="{5F160D9D-B9A3-44C7-9962-75948FE4C2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40722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04BA1447-37AA-433D-92EF-BE8D1FAEC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920044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nvGraphicFramePr>
        <p:xfrm>
          <a:off x="133200" y="787406"/>
          <a:ext cx="11880000" cy="561001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val="20000"/>
                    </a:ext>
                  </a:extLst>
                </a:gridCol>
                <a:gridCol w="8870322">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ea typeface="+mn-ea"/>
                          <a:cs typeface="+mn-cs"/>
                        </a:rPr>
                        <a:t>REPEAT(str, count)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593217188"/>
                  </a:ext>
                </a:extLst>
              </a:tr>
            </a:tbl>
          </a:graphicData>
        </a:graphic>
      </p:graphicFrame>
      <p:pic>
        <p:nvPicPr>
          <p:cNvPr id="4" name="Picture 3">
            <a:extLst>
              <a:ext uri="{FF2B5EF4-FFF2-40B4-BE49-F238E27FC236}">
                <a16:creationId xmlns:a16="http://schemas.microsoft.com/office/drawing/2014/main" id="{F7E8CB72-1A41-4313-BF68-06DC99AAF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306958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id="{0417F367-B1D0-4651-850D-1CB64C1B1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069603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8DEF213-0FDD-4FF0-B78C-E7D2FE231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47568213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val="20000"/>
                    </a:ext>
                  </a:extLst>
                </a:gridCol>
                <a:gridCol w="8903535">
                  <a:extLst>
                    <a:ext uri="{9D8B030D-6E8A-4147-A177-3AD203B41FA5}">
                      <a16:colId xmlns:a16="http://schemas.microsoft.com/office/drawing/2014/main"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id="{1DDD23ED-8516-40D8-B729-3E9F3A48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val="280728250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id="{2C9F3AAA-4A55-428C-B4BD-CF5F5B8F57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980906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id="{449A9CA4-5255-4B1A-BAAC-54A0191B8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9474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id="{96B12610-39EF-4926-9186-5F9148C46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00481880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46452228"/>
              </p:ext>
            </p:extLst>
          </p:nvPr>
        </p:nvGraphicFramePr>
        <p:xfrm>
          <a:off x="335316" y="1643792"/>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val="20000"/>
                    </a:ext>
                  </a:extLst>
                </a:gridCol>
                <a:gridCol w="9277250">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val="10007"/>
                  </a:ext>
                </a:extLst>
              </a:tr>
            </a:tbl>
          </a:graphicData>
        </a:graphic>
      </p:graphicFrame>
      <p:pic>
        <p:nvPicPr>
          <p:cNvPr id="10" name="Picture 9">
            <a:extLst>
              <a:ext uri="{FF2B5EF4-FFF2-40B4-BE49-F238E27FC236}">
                <a16:creationId xmlns:a16="http://schemas.microsoft.com/office/drawing/2014/main" id="{4352B8C1-45DD-4239-A8CE-3B64DB7EB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id="{01E1D95B-411C-49E5-ABA5-C7EB5D6B265A}"/>
              </a:ext>
            </a:extLst>
          </p:cNvPr>
          <p:cNvGraphicFramePr>
            <a:graphicFrameLocks noGrp="1"/>
          </p:cNvGraphicFramePr>
          <p:nvPr>
            <p:extLst>
              <p:ext uri="{D42A27DB-BD31-4B8C-83A1-F6EECF244321}">
                <p14:modId xmlns:p14="http://schemas.microsoft.com/office/powerpoint/2010/main" val="1889291340"/>
              </p:ext>
            </p:extLst>
          </p:nvPr>
        </p:nvGraphicFramePr>
        <p:xfrm>
          <a:off x="335316" y="4970168"/>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val="20000"/>
                    </a:ext>
                  </a:extLst>
                </a:gridCol>
                <a:gridCol w="9277251">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val="10003"/>
                  </a:ext>
                </a:extLst>
              </a:tr>
            </a:tbl>
          </a:graphicData>
        </a:graphic>
      </p:graphicFrame>
      <p:sp>
        <p:nvSpPr>
          <p:cNvPr id="7" name="Footer Placeholder 2">
            <a:extLst>
              <a:ext uri="{FF2B5EF4-FFF2-40B4-BE49-F238E27FC236}">
                <a16:creationId xmlns:a16="http://schemas.microsoft.com/office/drawing/2014/main"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E7C501AD-E4B8-4A77-B1A6-B1CC8BD1467A}"/>
              </a:ext>
            </a:extLst>
          </p:cNvPr>
          <p:cNvSpPr/>
          <p:nvPr/>
        </p:nvSpPr>
        <p:spPr>
          <a:xfrm>
            <a:off x="262558" y="692696"/>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
        <p:nvSpPr>
          <p:cNvPr id="12" name="TextBox 11">
            <a:extLst>
              <a:ext uri="{FF2B5EF4-FFF2-40B4-BE49-F238E27FC236}">
                <a16:creationId xmlns:a16="http://schemas.microsoft.com/office/drawing/2014/main" id="{F841B54E-F0D2-49EB-BE4C-6F87BCE978FC}"/>
              </a:ext>
            </a:extLst>
          </p:cNvPr>
          <p:cNvSpPr txBox="1"/>
          <p:nvPr/>
        </p:nvSpPr>
        <p:spPr>
          <a:xfrm>
            <a:off x="7443106" y="527651"/>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20000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30000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354921173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9196845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id="{F7CAC65F-21A9-4429-A97B-FB4F7A155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669900"/>
                </a:solidFill>
                <a:latin typeface="Liberation Mono"/>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a:t>
            </a:r>
            <a:r>
              <a:rPr lang="en-US" dirty="0">
                <a:solidFill>
                  <a:srgbClr val="DD4A68"/>
                </a:solidFill>
                <a:latin typeface="Liberation Mono"/>
              </a:rPr>
              <a:t>OR</a:t>
            </a:r>
            <a:r>
              <a:rPr lang="en-US" dirty="0">
                <a:latin typeface="Arial" panose="020B0604020202020204" pitchFamily="34" charset="0"/>
              </a:rPr>
              <a:t>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DD4A68"/>
                </a:solidFill>
                <a:latin typeface="Liberation Mono"/>
              </a:rPr>
              <a:t>OR</a:t>
            </a:r>
            <a:r>
              <a:rPr lang="en-US" dirty="0">
                <a:latin typeface="Liberation Mono"/>
                <a:ea typeface="Times New Roman" panose="02020603050405020304" pitchFamily="18" charset="0"/>
              </a:rPr>
              <a:t> job = </a:t>
            </a:r>
            <a:r>
              <a:rPr lang="en-US" dirty="0">
                <a:solidFill>
                  <a:srgbClr val="669900"/>
                </a:solidFill>
                <a:latin typeface="Liberation Mono"/>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DD4A68"/>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a:t>
            </a:r>
            <a:r>
              <a:rPr lang="en-IN" dirty="0">
                <a:solidFill>
                  <a:schemeClr val="accent6">
                    <a:lumMod val="75000"/>
                  </a:schemeClr>
                </a:solidFill>
                <a:latin typeface="Liberation Mono"/>
              </a:rPr>
              <a:t>TRUE</a:t>
            </a:r>
            <a:r>
              <a:rPr lang="en-US" dirty="0">
                <a:latin typeface="Liberation Mono"/>
                <a:ea typeface="Times New Roman" panose="02020603050405020304" pitchFamily="18" charset="0"/>
              </a:rPr>
              <a:t>;</a:t>
            </a:r>
          </a:p>
        </p:txBody>
      </p:sp>
      <p:sp>
        <p:nvSpPr>
          <p:cNvPr id="8" name="Footer Placeholder 2">
            <a:extLst>
              <a:ext uri="{FF2B5EF4-FFF2-40B4-BE49-F238E27FC236}">
                <a16:creationId xmlns:a16="http://schemas.microsoft.com/office/drawing/2014/main"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1735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id="{5412EC24-2D77-49A7-B5C9-7B4A6469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val="31730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val="20000"/>
                    </a:ext>
                  </a:extLst>
                </a:gridCol>
                <a:gridCol w="2116759">
                  <a:extLst>
                    <a:ext uri="{9D8B030D-6E8A-4147-A177-3AD203B41FA5}">
                      <a16:colId xmlns:a16="http://schemas.microsoft.com/office/drawing/2014/main" val="20001"/>
                    </a:ext>
                  </a:extLst>
                </a:gridCol>
                <a:gridCol w="1599992">
                  <a:extLst>
                    <a:ext uri="{9D8B030D-6E8A-4147-A177-3AD203B41FA5}">
                      <a16:colId xmlns:a16="http://schemas.microsoft.com/office/drawing/2014/main" val="20002"/>
                    </a:ext>
                  </a:extLst>
                </a:gridCol>
                <a:gridCol w="1576803">
                  <a:extLst>
                    <a:ext uri="{9D8B030D-6E8A-4147-A177-3AD203B41FA5}">
                      <a16:colId xmlns:a16="http://schemas.microsoft.com/office/drawing/2014/main" val="20003"/>
                    </a:ext>
                  </a:extLst>
                </a:gridCol>
                <a:gridCol w="1089849">
                  <a:extLst>
                    <a:ext uri="{9D8B030D-6E8A-4147-A177-3AD203B41FA5}">
                      <a16:colId xmlns:a16="http://schemas.microsoft.com/office/drawing/2014/main"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id="{D7E3379B-12C4-402D-BFF6-23880B8F3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85988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val="20000"/>
                    </a:ext>
                  </a:extLst>
                </a:gridCol>
                <a:gridCol w="7598958">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438FC12-8FE4-4AD1-95B0-03DA38857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id="{4E97AA09-4F96-4D57-81F9-5D9EF78166E7}"/>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val="20000"/>
                    </a:ext>
                  </a:extLst>
                </a:gridCol>
                <a:gridCol w="7492785">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val="10006"/>
                  </a:ext>
                </a:extLst>
              </a:tr>
            </a:tbl>
          </a:graphicData>
        </a:graphic>
      </p:graphicFrame>
      <p:pic>
        <p:nvPicPr>
          <p:cNvPr id="6" name="Picture 5">
            <a:extLst>
              <a:ext uri="{FF2B5EF4-FFF2-40B4-BE49-F238E27FC236}">
                <a16:creationId xmlns:a16="http://schemas.microsoft.com/office/drawing/2014/main" id="{12C9D66D-7C16-4D10-A57C-FF5405D9C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chemeClr val="accent6">
                    <a:lumMod val="50000"/>
                  </a:schemeClr>
                </a:solidFill>
                <a:latin typeface="Liberation Mono"/>
                <a:cs typeface="Times New Roman" panose="02020603050405020304" pitchFamily="18" charset="0"/>
              </a:rPr>
              <a:t>BETWEEN</a:t>
            </a:r>
            <a:r>
              <a:rPr lang="en-US" dirty="0">
                <a:latin typeface="Liberation Mono"/>
                <a:ea typeface="Times New Roman" panose="02020603050405020304" pitchFamily="18" charset="0"/>
              </a:rPr>
              <a:t> 1000 </a:t>
            </a:r>
            <a:r>
              <a:rPr lang="en-US" dirty="0">
                <a:solidFill>
                  <a:schemeClr val="accent6">
                    <a:lumMod val="50000"/>
                  </a:schemeClr>
                </a:solidFill>
                <a:latin typeface="Liberation Mono"/>
                <a:cs typeface="Times New Roman" panose="02020603050405020304" pitchFamily="18" charset="0"/>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F31ACBE9-4F4D-4032-ADBE-78BCA20FE55A}"/>
              </a:ext>
            </a:extLst>
          </p:cNvPr>
          <p:cNvSpPr/>
          <p:nvPr/>
        </p:nvSpPr>
        <p:spPr>
          <a:xfrm>
            <a:off x="262558" y="812225"/>
            <a:ext cx="8838049" cy="464871"/>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a:t>
            </a:r>
            <a:r>
              <a:rPr lang="en-US" b="1" i="1" dirty="0">
                <a:solidFill>
                  <a:srgbClr val="0077AA"/>
                </a:solidFill>
                <a:latin typeface="Segoe UI" panose="020B0502040204020203" pitchFamily="34" charset="0"/>
                <a:cs typeface="Segoe UI" panose="020B0502040204020203" pitchFamily="34" charset="0"/>
              </a:rPr>
              <a:t>A</a:t>
            </a:r>
            <a:r>
              <a:rPr lang="en-US" i="1" baseline="-25000" dirty="0">
                <a:solidFill>
                  <a:srgbClr val="0077AA"/>
                </a:solidFill>
                <a:latin typeface="Segoe UI" panose="020B0502040204020203" pitchFamily="34" charset="0"/>
                <a:cs typeface="Segoe UI" panose="020B0502040204020203" pitchFamily="34" charset="0"/>
              </a:rPr>
              <a:t>1</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A</a:t>
            </a:r>
            <a:r>
              <a:rPr lang="en-US" i="1" baseline="-25000" dirty="0">
                <a:solidFill>
                  <a:srgbClr val="0077AA"/>
                </a:solidFill>
                <a:latin typeface="Segoe UI" panose="020B0502040204020203" pitchFamily="34" charset="0"/>
                <a:cs typeface="Segoe UI" panose="020B0502040204020203" pitchFamily="34" charset="0"/>
              </a:rPr>
              <a:t>3</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 . .,A</a:t>
            </a:r>
            <a:r>
              <a:rPr lang="en-US" b="1" i="1" baseline="-25000" dirty="0">
                <a:solidFill>
                  <a:srgbClr val="0077AA"/>
                </a:solidFill>
                <a:latin typeface="Segoe UI" panose="020B0502040204020203" pitchFamily="34" charset="0"/>
                <a:cs typeface="Segoe UI" panose="020B0502040204020203" pitchFamily="34" charset="0"/>
              </a:rPr>
              <a:t>n</a:t>
            </a:r>
            <a:r>
              <a:rPr lang="en-US" b="1" i="1" dirty="0">
                <a:solidFill>
                  <a:srgbClr val="0077AA"/>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 </a:t>
            </a:r>
            <a:r>
              <a:rPr lang="en-US" b="1" i="1" dirty="0">
                <a:solidFill>
                  <a:srgbClr val="0077AA"/>
                </a:solidFill>
                <a:latin typeface="Segoe UI" panose="020B0502040204020203" pitchFamily="34" charset="0"/>
                <a:cs typeface="Segoe UI" panose="020B0502040204020203" pitchFamily="34" charset="0"/>
              </a:rPr>
              <a:t>r</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2</a:t>
            </a:r>
            <a:r>
              <a:rPr lang="en-US" i="1" dirty="0">
                <a:solidFill>
                  <a:srgbClr val="0077AA"/>
                </a:solidFill>
                <a:latin typeface="Segoe UI" panose="020B0502040204020203" pitchFamily="34" charset="0"/>
                <a:cs typeface="Segoe UI" panose="020B0502040204020203" pitchFamily="34" charset="0"/>
              </a:rPr>
              <a:t>,</a:t>
            </a:r>
            <a:r>
              <a:rPr lang="en-US" b="1" i="1" dirty="0">
                <a:solidFill>
                  <a:srgbClr val="0077AA"/>
                </a:solidFill>
                <a:latin typeface="Segoe UI" panose="020B0502040204020203" pitchFamily="34" charset="0"/>
                <a:cs typeface="Segoe UI" panose="020B0502040204020203" pitchFamily="34" charset="0"/>
              </a:rPr>
              <a:t> r</a:t>
            </a:r>
            <a:r>
              <a:rPr lang="en-US" i="1" baseline="-25000" dirty="0">
                <a:solidFill>
                  <a:srgbClr val="0077AA"/>
                </a:solidFill>
                <a:latin typeface="Segoe UI" panose="020B0502040204020203" pitchFamily="34" charset="0"/>
                <a:cs typeface="Segoe UI" panose="020B0502040204020203" pitchFamily="34" charset="0"/>
              </a:rPr>
              <a:t>3</a:t>
            </a:r>
            <a:r>
              <a:rPr lang="en-US" b="1" i="1" dirty="0">
                <a:solidFill>
                  <a:srgbClr val="0077AA"/>
                </a:solidFill>
                <a:latin typeface="Segoe UI" panose="020B0502040204020203" pitchFamily="34" charset="0"/>
                <a:cs typeface="Segoe UI" panose="020B0502040204020203" pitchFamily="34" charset="0"/>
              </a:rPr>
              <a:t>  . . .   </a:t>
            </a:r>
            <a:r>
              <a:rPr lang="en-US" dirty="0">
                <a:solidFill>
                  <a:srgbClr val="0077AA"/>
                </a:solidFill>
                <a:latin typeface="Segoe UI" panose="020B0502040204020203" pitchFamily="34" charset="0"/>
                <a:cs typeface="Segoe UI" panose="020B0502040204020203" pitchFamily="34" charset="0"/>
              </a:rPr>
              <a:t>[ WHERE </a:t>
            </a:r>
            <a:r>
              <a:rPr lang="en-US" b="1" i="1" dirty="0">
                <a:solidFill>
                  <a:srgbClr val="0077AA"/>
                </a:solidFill>
                <a:latin typeface="Segoe UI" panose="020B0502040204020203" pitchFamily="34" charset="0"/>
                <a:cs typeface="Segoe UI" panose="020B0502040204020203" pitchFamily="34" charset="0"/>
              </a:rPr>
              <a:t>P </a:t>
            </a:r>
            <a:r>
              <a:rPr lang="en-US" dirty="0">
                <a:solidFill>
                  <a:srgbClr val="0077AA"/>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combining and &amp; or - where</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542" y="1989027"/>
            <a:ext cx="10641566" cy="1692771"/>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latin typeface="Liberation Mono"/>
              <a:cs typeface="Arial" panose="020B0604020202020204"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21" indent="-285721">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latin typeface="Liberation Mono"/>
              </a:rPr>
              <a:t>0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543" y="755590"/>
            <a:ext cx="11059327" cy="98475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b="1" dirty="0">
                <a:solidFill>
                  <a:schemeClr val="tx1">
                    <a:lumMod val="85000"/>
                    <a:lumOff val="15000"/>
                  </a:schemeClr>
                </a:solidFill>
                <a:latin typeface="Arial" panose="020B0604020202020204" pitchFamily="34" charset="0"/>
                <a:cs typeface="Arial" panose="020B0604020202020204" pitchFamily="34" charset="0"/>
              </a:rPr>
              <a:t>AND</a:t>
            </a:r>
            <a:r>
              <a:rPr lang="en-US"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E577632-798B-48FF-AF73-63871E21F9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1462F2-0670-4EC6-AD0C-922B37BD12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4579355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id="{B02028D9-FA92-430F-A320-E48E8C866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E309502D-831F-49A9-83BB-9C5E2B6756DA}"/>
              </a:ext>
            </a:extLst>
          </p:cNvPr>
          <p:cNvSpPr/>
          <p:nvPr/>
        </p:nvSpPr>
        <p:spPr>
          <a:xfrm>
            <a:off x="406574" y="5453789"/>
            <a:ext cx="1137726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Tree>
    <p:extLst>
      <p:ext uri="{BB962C8B-B14F-4D97-AF65-F5344CB8AC3E}">
        <p14:creationId xmlns:p14="http://schemas.microsoft.com/office/powerpoint/2010/main" val="38205555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24479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A0320F95-10B4-4F4F-98B6-3B4B919B81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904591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6">
                    <a:lumMod val="50000"/>
                  </a:schemeClr>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2DF76F4-64C1-41DA-8C50-679BAC9D5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IN ( v1, v2, v3, ...)</a:t>
            </a:r>
          </a:p>
          <a:p>
            <a:r>
              <a:rPr lang="en-US" dirty="0">
                <a:solidFill>
                  <a:srgbClr val="0077AA"/>
                </a:solidFill>
                <a:latin typeface="Segoe UI" panose="020B0502040204020203" pitchFamily="34" charset="0"/>
                <a:cs typeface="Segoe UI" panose="020B0502040204020203"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6">
                    <a:lumMod val="50000"/>
                  </a:schemeClr>
                </a:solidFill>
                <a:latin typeface="Liberation Mono"/>
                <a:cs typeface="Times New Roman" panose="02020603050405020304" pitchFamily="18"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5852551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DE26ED-53CC-4A51-ABCD-6BABAB3918C7}"/>
              </a:ext>
            </a:extLst>
          </p:cNvPr>
          <p:cNvSpPr/>
          <p:nvPr/>
        </p:nvSpPr>
        <p:spPr>
          <a:xfrm>
            <a:off x="1676797" y="1528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NOT 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32672"/>
            <a:ext cx="11303784" cy="586699"/>
          </a:xfrm>
          <a:prstGeom prst="rect">
            <a:avLst/>
          </a:prstGeom>
          <a:noFill/>
        </p:spPr>
        <p:txBody>
          <a:bodyPr wrap="square">
            <a:spAutoFit/>
          </a:bodyPr>
          <a:lstStyle/>
          <a:p>
            <a:pPr>
              <a:lnSpc>
                <a:spcPct val="150000"/>
              </a:lnSpc>
            </a:pPr>
            <a:r>
              <a:rPr lang="en-IN" sz="2400" dirty="0">
                <a:solidFill>
                  <a:srgbClr val="FF0000"/>
                </a:solidFill>
                <a:latin typeface="Arial" panose="020B0604020202020204" pitchFamily="34" charset="0"/>
                <a:cs typeface="Arial" panose="020B0604020202020204" pitchFamily="34" charset="0"/>
              </a:rPr>
              <a:t>Problem with </a:t>
            </a:r>
            <a:r>
              <a:rPr lang="en-IN" sz="2400" dirty="0">
                <a:solidFill>
                  <a:srgbClr val="0077AA"/>
                </a:solidFill>
                <a:latin typeface="Arial" panose="020B0604020202020204" pitchFamily="34" charset="0"/>
                <a:cs typeface="Arial" panose="020B0604020202020204" pitchFamily="34" charset="0"/>
              </a:rPr>
              <a:t>NOT IN</a:t>
            </a:r>
            <a:r>
              <a:rPr lang="en-IN" sz="2400" dirty="0">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59" y="3429000"/>
            <a:ext cx="11879772" cy="104630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6">
                    <a:lumMod val="50000"/>
                  </a:schemeClr>
                </a:solidFill>
              </a:rPr>
              <a:t>NOT IN</a:t>
            </a:r>
            <a:r>
              <a:rPr lang="en-US" dirty="0">
                <a:solidFill>
                  <a:schemeClr val="bg1">
                    <a:lumMod val="65000"/>
                  </a:schemeClr>
                </a:solidFill>
              </a:rPr>
              <a:t>(</a:t>
            </a:r>
            <a:r>
              <a:rPr lang="en-US" dirty="0">
                <a:solidFill>
                  <a:schemeClr val="tx1"/>
                </a:solidFill>
              </a:rPr>
              <a:t>1, 2,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6">
                    <a:lumMod val="50000"/>
                  </a:schemeClr>
                </a:solidFill>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nvGraphicFramePr>
        <p:xfrm>
          <a:off x="302458" y="874732"/>
          <a:ext cx="2912802" cy="2224752"/>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2</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785684035"/>
                  </a:ext>
                </a:extLst>
              </a:tr>
              <a:tr h="370792">
                <a:tc>
                  <a:txBody>
                    <a:bodyPr/>
                    <a:lstStyle/>
                    <a:p>
                      <a:pPr algn="ctr"/>
                      <a:r>
                        <a:rPr lang="en-US" sz="1800" dirty="0"/>
                        <a:t>4</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3009458250"/>
                  </a:ext>
                </a:extLst>
              </a:tr>
              <a:tr h="370792">
                <a:tc>
                  <a:txBody>
                    <a:bodyPr/>
                    <a:lstStyle/>
                    <a:p>
                      <a:pPr algn="ctr"/>
                      <a:r>
                        <a:rPr lang="en-US" sz="1800" dirty="0"/>
                        <a:t>5</a:t>
                      </a:r>
                      <a:endParaRPr lang="en-IN" sz="1800" dirty="0"/>
                    </a:p>
                  </a:txBody>
                  <a:tcPr marL="91428" marR="91428" marT="45714" marB="45714"/>
                </a:tc>
                <a:tc>
                  <a:txBody>
                    <a:bodyPr/>
                    <a:lstStyle/>
                    <a:p>
                      <a:pPr algn="ctr"/>
                      <a:r>
                        <a:rPr lang="en-US" sz="1800" dirty="0"/>
                        <a:t>1</a:t>
                      </a:r>
                      <a:endParaRPr lang="en-IN" sz="1800" dirty="0"/>
                    </a:p>
                  </a:txBody>
                  <a:tcPr marL="91428" marR="91428" marT="45714" marB="45714"/>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nvGraphicFramePr>
        <p:xfrm>
          <a:off x="4134988" y="874732"/>
          <a:ext cx="2912802" cy="1483168"/>
        </p:xfrm>
        <a:graphic>
          <a:graphicData uri="http://schemas.openxmlformats.org/drawingml/2006/table">
            <a:tbl>
              <a:tblPr firstRow="1" bandRow="1">
                <a:tableStyleId>{5940675A-B579-460E-94D1-54222C63F5DA}</a:tableStyleId>
              </a:tblPr>
              <a:tblGrid>
                <a:gridCol w="1456401">
                  <a:extLst>
                    <a:ext uri="{9D8B030D-6E8A-4147-A177-3AD203B41FA5}">
                      <a16:colId xmlns:a16="http://schemas.microsoft.com/office/drawing/2014/main" val="1275589697"/>
                    </a:ext>
                  </a:extLst>
                </a:gridCol>
                <a:gridCol w="1456401">
                  <a:extLst>
                    <a:ext uri="{9D8B030D-6E8A-4147-A177-3AD203B41FA5}">
                      <a16:colId xmlns:a16="http://schemas.microsoft.com/office/drawing/2014/main" val="3619041846"/>
                    </a:ext>
                  </a:extLst>
                </a:gridCol>
              </a:tblGrid>
              <a:tr h="370792">
                <a:tc>
                  <a:txBody>
                    <a:bodyPr/>
                    <a:lstStyle/>
                    <a:p>
                      <a:pPr algn="ctr"/>
                      <a:r>
                        <a:rPr lang="en-US" sz="1800" b="1" dirty="0"/>
                        <a:t>c1</a:t>
                      </a:r>
                      <a:endParaRPr lang="en-IN" sz="1800" b="1" dirty="0"/>
                    </a:p>
                  </a:txBody>
                  <a:tcPr marL="91428" marR="91428" marT="45714" marB="45714"/>
                </a:tc>
                <a:tc>
                  <a:txBody>
                    <a:bodyPr/>
                    <a:lstStyle/>
                    <a:p>
                      <a:pPr algn="ctr"/>
                      <a:r>
                        <a:rPr lang="en-US" sz="1800" b="1" dirty="0"/>
                        <a:t>c2</a:t>
                      </a:r>
                      <a:endParaRPr lang="en-IN" sz="1800" b="1" dirty="0"/>
                    </a:p>
                  </a:txBody>
                  <a:tcPr marL="91428" marR="91428" marT="45714" marB="45714"/>
                </a:tc>
                <a:extLst>
                  <a:ext uri="{0D108BD9-81ED-4DB2-BD59-A6C34878D82A}">
                    <a16:rowId xmlns:a16="http://schemas.microsoft.com/office/drawing/2014/main" val="94249462"/>
                  </a:ext>
                </a:extLst>
              </a:tr>
              <a:tr h="370792">
                <a:tc>
                  <a:txBody>
                    <a:bodyPr/>
                    <a:lstStyle/>
                    <a:p>
                      <a:pPr algn="ctr"/>
                      <a:r>
                        <a:rPr lang="en-US" sz="1800" dirty="0"/>
                        <a:t>1</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23410733"/>
                  </a:ext>
                </a:extLst>
              </a:tr>
              <a:tr h="370792">
                <a:tc>
                  <a:txBody>
                    <a:bodyPr/>
                    <a:lstStyle/>
                    <a:p>
                      <a:pPr algn="ctr"/>
                      <a:r>
                        <a:rPr lang="en-US" sz="1800" dirty="0"/>
                        <a:t>NULL</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2985258648"/>
                  </a:ext>
                </a:extLst>
              </a:tr>
              <a:tr h="370792">
                <a:tc>
                  <a:txBody>
                    <a:bodyPr/>
                    <a:lstStyle/>
                    <a:p>
                      <a:pPr algn="ctr"/>
                      <a:r>
                        <a:rPr lang="en-US" sz="1800" dirty="0"/>
                        <a:t>3</a:t>
                      </a:r>
                      <a:endParaRPr lang="en-IN" sz="1800" dirty="0"/>
                    </a:p>
                  </a:txBody>
                  <a:tcPr marL="91428" marR="91428" marT="45714" marB="45714"/>
                </a:tc>
                <a:tc>
                  <a:txBody>
                    <a:bodyPr/>
                    <a:lstStyle/>
                    <a:p>
                      <a:pPr algn="ctr"/>
                      <a:r>
                        <a:rPr lang="en-US" sz="1800" dirty="0"/>
                        <a:t>7</a:t>
                      </a:r>
                      <a:endParaRPr lang="en-IN" sz="1800" dirty="0"/>
                    </a:p>
                  </a:txBody>
                  <a:tcPr marL="91428" marR="91428" marT="45714" marB="45714"/>
                </a:tc>
                <a:extLst>
                  <a:ext uri="{0D108BD9-81ED-4DB2-BD59-A6C34878D82A}">
                    <a16:rowId xmlns:a16="http://schemas.microsoft.com/office/drawing/2014/main" val="3785684035"/>
                  </a:ext>
                </a:extLst>
              </a:tr>
            </a:tbl>
          </a:graphicData>
        </a:graphic>
      </p:graphicFrame>
      <p:sp>
        <p:nvSpPr>
          <p:cNvPr id="7" name="TextBox 6">
            <a:extLst>
              <a:ext uri="{FF2B5EF4-FFF2-40B4-BE49-F238E27FC236}">
                <a16:creationId xmlns:a16="http://schemas.microsoft.com/office/drawing/2014/main" id="{A8D88424-DF83-4C9F-AE8A-B9DD979331EF}"/>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DD4A68"/>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DD4A68"/>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solidFill>
                  <a:schemeClr val="accent5">
                    <a:lumMod val="75000"/>
                  </a:schemeClr>
                </a:solidFill>
                <a:cs typeface="Arial" panose="020B0604020202020204" pitchFamily="34" charset="0"/>
              </a:rPr>
              <a:t>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10</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1</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6">
                    <a:lumMod val="50000"/>
                  </a:schemeClr>
                </a:solidFill>
              </a:rPr>
              <a:t>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id="{E5745292-C6B1-4173-8AE1-51F57D3E9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22111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05817945-9B4B-455C-A825-E4E05BC3A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265D3209-9F9E-44DA-B805-4DA7899168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BETWEEN start_expression AND 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6">
                      <a:lumMod val="50000"/>
                    </a:schemeClr>
                  </a:solidFill>
                  <a:latin typeface="Liberation Mono"/>
                  <a:cs typeface="Times New Roman" panose="02020603050405020304" pitchFamily="18" charset="0"/>
                </a:rPr>
                <a:t>BETWEEN</a:t>
              </a:r>
              <a:r>
                <a:rPr lang="en-IN" dirty="0">
                  <a:latin typeface="Liberation Mono"/>
                  <a:cs typeface="Arial" panose="020B0604020202020204" pitchFamily="34" charset="0"/>
                </a:rPr>
                <a:t> 1000 </a:t>
              </a:r>
              <a:r>
                <a:rPr lang="en-IN" dirty="0">
                  <a:solidFill>
                    <a:schemeClr val="accent6">
                      <a:lumMod val="50000"/>
                    </a:schemeClr>
                  </a:solidFill>
                  <a:latin typeface="Liberation Mono"/>
                  <a:cs typeface="Times New Roman" panose="02020603050405020304" pitchFamily="18" charset="0"/>
                </a:rPr>
                <a:t>AND</a:t>
              </a:r>
              <a:r>
                <a:rPr lang="en-IN" dirty="0">
                  <a:latin typeface="Liberation Mono"/>
                  <a:cs typeface="Arial" panose="020B0604020202020204" pitchFamily="34" charset="0"/>
                </a:rPr>
                <a:t>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id="{98B14D86-EA20-41D0-B60C-A2A4B629A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DD4A68"/>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
        <p:nvSpPr>
          <p:cNvPr id="14" name="TextBox 13">
            <a:extLst>
              <a:ext uri="{FF2B5EF4-FFF2-40B4-BE49-F238E27FC236}">
                <a16:creationId xmlns:a16="http://schemas.microsoft.com/office/drawing/2014/main" id="{8B25CB7B-2268-423F-8259-0D7E8BC92419}"/>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6">
                    <a:lumMod val="50000"/>
                  </a:schemeClr>
                </a:solidFill>
                <a:latin typeface="Liberation Mono"/>
                <a:cs typeface="Times New Roman" panose="02020603050405020304" pitchFamily="18" charset="0"/>
              </a:rPr>
              <a:t>BETWEEN</a:t>
            </a:r>
            <a:r>
              <a:rPr lang="en-IN" dirty="0">
                <a:latin typeface="Liberation Mono"/>
                <a:cs typeface="Arial" panose="020B0604020202020204" pitchFamily="34" charset="0"/>
              </a:rPr>
              <a:t> 1000 </a:t>
            </a:r>
            <a:r>
              <a:rPr lang="en-IN" dirty="0">
                <a:solidFill>
                  <a:schemeClr val="accent6">
                    <a:lumMod val="50000"/>
                  </a:schemeClr>
                </a:solidFill>
                <a:latin typeface="Liberation Mono"/>
                <a:cs typeface="Times New Roman" panose="02020603050405020304" pitchFamily="18" charset="0"/>
              </a:rPr>
              <a:t>AND</a:t>
            </a:r>
            <a:r>
              <a:rPr lang="en-IN" dirty="0">
                <a:latin typeface="Liberation Mono"/>
                <a:cs typeface="Arial" panose="020B0604020202020204" pitchFamily="34" charset="0"/>
              </a:rPr>
              <a:t>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id="{C60EB86F-34FA-412D-ADF6-819F9CED8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247672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id="{2DE4B87D-3CC5-4DC8-AA79-11CDF75A5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18" y="1084979"/>
            <a:ext cx="863983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column | expression LIKE pattern [ESCAPE escape_character]</a:t>
            </a:r>
          </a:p>
        </p:txBody>
      </p:sp>
      <p:pic>
        <p:nvPicPr>
          <p:cNvPr id="4" name="Picture 3">
            <a:extLst>
              <a:ext uri="{FF2B5EF4-FFF2-40B4-BE49-F238E27FC236}">
                <a16:creationId xmlns:a16="http://schemas.microsoft.com/office/drawing/2014/main" id="{0A06CE6B-2C63-48CD-B830-E9D4B2D6E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7153552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chemeClr val="accent6">
                    <a:lumMod val="50000"/>
                  </a:schemeClr>
                </a:solidFill>
                <a:latin typeface="Liberation Mono"/>
                <a:cs typeface="Times New Roman" panose="02020603050405020304" pitchFamily="18"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id="{BA21519A-A549-41E1-A47E-3778C12B3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6678082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6">
                    <a:lumMod val="50000"/>
                  </a:schemeClr>
                </a:solidFill>
              </a:rPr>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solidFill>
                  <a:schemeClr val="accent6">
                    <a:lumMod val="50000"/>
                  </a:schemeClr>
                </a:solidFill>
              </a:rPr>
              <a:t>LIKE</a:t>
            </a:r>
            <a:r>
              <a:rPr lang="en-IN" dirty="0">
                <a:solidFill>
                  <a:schemeClr val="tx1"/>
                </a:solidFill>
              </a:rPr>
              <a:t> 's%';</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001;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50000"/>
                  </a:schemeClr>
                </a:solidFill>
              </a:rPr>
              <a:t>LIKE</a:t>
            </a:r>
            <a:r>
              <a:rPr lang="en-IN" dirty="0">
                <a:solidFill>
                  <a:schemeClr val="tx1"/>
                </a:solidFill>
              </a:rPr>
              <a:t> 100;</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solidFill>
                  <a:schemeClr val="accent6">
                    <a:lumMod val="50000"/>
                  </a:schemeClr>
                </a:solidFill>
              </a:rPr>
              <a:t>LIKE</a:t>
            </a:r>
            <a:r>
              <a:rPr lang="en-US" dirty="0">
                <a:solidFill>
                  <a:schemeClr val="tx1"/>
                </a:solidFill>
              </a:rPr>
              <a:t> 100 </a:t>
            </a:r>
            <a:r>
              <a:rPr lang="en-US" dirty="0">
                <a:solidFill>
                  <a:srgbClr val="DD4A68"/>
                </a:solidFill>
                <a:cs typeface="+mn-cs"/>
              </a:rPr>
              <a:t>OR</a:t>
            </a:r>
            <a:r>
              <a:rPr lang="en-US" dirty="0">
                <a:solidFill>
                  <a:schemeClr val="tx1"/>
                </a:solidFill>
              </a:rPr>
              <a:t> 0;</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solidFill>
                  <a:schemeClr val="accent6">
                    <a:lumMod val="50000"/>
                  </a:schemeClr>
                </a:solidFill>
              </a:rPr>
              <a:t>LIKE</a:t>
            </a:r>
            <a:r>
              <a:rPr lang="en-US" dirty="0">
                <a:solidFill>
                  <a:schemeClr val="tx1"/>
                </a:solidFill>
              </a:rPr>
              <a:t> 0 </a:t>
            </a:r>
            <a:r>
              <a:rPr lang="en-US" dirty="0">
                <a:solidFill>
                  <a:srgbClr val="DD4A68"/>
                </a:solidFill>
                <a:cs typeface="+mn-cs"/>
              </a:rPr>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id="{0AFCC136-6B40-494F-ABEA-35B431BE99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142914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D61EE6AA-2489-4EBE-864B-8170C9252F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Title 1"/>
          <p:cNvSpPr txBox="1">
            <a:spLocks/>
          </p:cNvSpPr>
          <p:nvPr/>
        </p:nvSpPr>
        <p:spPr>
          <a:xfrm>
            <a:off x="1676759" y="1844824"/>
            <a:ext cx="8836898" cy="914281"/>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25810" y="3934732"/>
            <a:ext cx="4746215" cy="646247"/>
          </a:xfrm>
          <a:prstGeom prst="rect">
            <a:avLst/>
          </a:prstGeom>
        </p:spPr>
        <p:txBody>
          <a:bodyPr wrap="square">
            <a:spAutoFit/>
          </a:bodyPr>
          <a:lstStyle/>
          <a:p>
            <a:pPr marL="342866" indent="-342866">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866" indent="-342866">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03" y="4894518"/>
            <a:ext cx="11827290" cy="184641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21" indent="-285721">
              <a:buFont typeface="Arial" panose="020B0604020202020204" pitchFamily="34" charset="0"/>
              <a:buChar char="•"/>
            </a:pPr>
            <a:endParaRPr lang="en-US" sz="4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338" y="342240"/>
            <a:ext cx="11207967" cy="1502584"/>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1703290" y="2628277"/>
            <a:ext cx="9005093" cy="584699"/>
          </a:xfrm>
          <a:prstGeom prst="rect">
            <a:avLst/>
          </a:prstGeom>
          <a:noFill/>
        </p:spPr>
        <p:txBody>
          <a:bodyPr wrap="square" rtlCol="0">
            <a:spAutoFit/>
          </a:bodyPr>
          <a:lstStyle/>
          <a:p>
            <a:r>
              <a:rPr lang="en-US" sz="3200" dirty="0">
                <a:solidFill>
                  <a:srgbClr val="610B38"/>
                </a:solidFill>
                <a:latin typeface="erdana"/>
              </a:rPr>
              <a:t>SUM, AVG, MAX, MIN, COUNT,  and </a:t>
            </a:r>
            <a:r>
              <a:rPr lang="en-IN" sz="3200" dirty="0">
                <a:solidFill>
                  <a:srgbClr val="610B38"/>
                </a:solidFill>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695309" y="3193843"/>
            <a:ext cx="11014996" cy="1603131"/>
            <a:chOff x="695400" y="3121804"/>
            <a:chExt cx="11016430" cy="1603340"/>
          </a:xfrm>
        </p:grpSpPr>
        <p:sp>
          <p:nvSpPr>
            <p:cNvPr id="45" name="TextBox 44">
              <a:extLst>
                <a:ext uri="{FF2B5EF4-FFF2-40B4-BE49-F238E27FC236}">
                  <a16:creationId xmlns:a16="http://schemas.microsoft.com/office/drawing/2014/main" id="{5F3E7A48-09FE-4DE5-8F7C-773C02859BDE}"/>
                </a:ext>
              </a:extLst>
            </p:cNvPr>
            <p:cNvSpPr txBox="1"/>
            <p:nvPr/>
          </p:nvSpPr>
          <p:spPr>
            <a:xfrm>
              <a:off x="695400" y="3121804"/>
              <a:ext cx="11016430" cy="492443"/>
            </a:xfrm>
            <a:prstGeom prst="rect">
              <a:avLst/>
            </a:prstGeom>
            <a:noFill/>
          </p:spPr>
          <p:txBody>
            <a:bodyPr wrap="square">
              <a:spAutoFit/>
            </a:bodyPr>
            <a:lstStyle/>
            <a:p>
              <a:r>
                <a:rPr lang="en-US" sz="2600" dirty="0">
                  <a:solidFill>
                    <a:srgbClr val="0077AA"/>
                  </a:solidFill>
                  <a:latin typeface="Liberation Mono"/>
                  <a:cs typeface="Arial" panose="020B0604020202020204" pitchFamily="34" charset="0"/>
                </a:rPr>
                <a:t>SELECT </a:t>
              </a:r>
              <a:r>
                <a:rPr lang="en-US" sz="2600" dirty="0">
                  <a:latin typeface="Liberation Mono"/>
                  <a:cs typeface="Arial" panose="020B0604020202020204" pitchFamily="34" charset="0"/>
                </a:rPr>
                <a:t>. . . . . </a:t>
              </a:r>
              <a:r>
                <a:rPr lang="en-US" sz="2600" dirty="0">
                  <a:solidFill>
                    <a:srgbClr val="0077AA"/>
                  </a:solidFill>
                  <a:latin typeface="Liberation Mono"/>
                  <a:cs typeface="Arial" panose="020B0604020202020204" pitchFamily="34" charset="0"/>
                </a:rPr>
                <a:t>FROM</a:t>
              </a:r>
              <a:r>
                <a:rPr lang="en-US" sz="2600" dirty="0">
                  <a:latin typeface="Liberation Mono"/>
                  <a:cs typeface="Arial" panose="020B0604020202020204" pitchFamily="34" charset="0"/>
                </a:rPr>
                <a:t> table_name </a:t>
              </a:r>
              <a:r>
                <a:rPr lang="en-US" sz="2600" dirty="0">
                  <a:solidFill>
                    <a:srgbClr val="0077AA"/>
                  </a:solidFill>
                  <a:latin typeface="Liberation Mono"/>
                  <a:cs typeface="Arial" panose="020B0604020202020204" pitchFamily="34" charset="0"/>
                </a:rPr>
                <a:t>WHERE </a:t>
              </a:r>
              <a:r>
                <a:rPr lang="en-US" sz="2600" dirty="0">
                  <a:solidFill>
                    <a:schemeClr val="bg1">
                      <a:lumMod val="65000"/>
                    </a:schemeClr>
                  </a:solidFill>
                  <a:latin typeface="Liberation Mono"/>
                  <a:cs typeface="Arial" panose="020B0604020202020204" pitchFamily="34" charset="0"/>
                </a:rPr>
                <a:t>&lt;</a:t>
              </a:r>
              <a:r>
                <a:rPr lang="en-US" sz="2600" dirty="0">
                  <a:latin typeface="Liberation Mono"/>
                  <a:cs typeface="Arial" panose="020B0604020202020204" pitchFamily="34" charset="0"/>
                </a:rPr>
                <a:t>condition</a:t>
              </a:r>
              <a:r>
                <a:rPr lang="en-US" sz="2600" dirty="0">
                  <a:solidFill>
                    <a:schemeClr val="bg1">
                      <a:lumMod val="65000"/>
                    </a:schemeClr>
                  </a:solidFill>
                  <a:latin typeface="Liberation Mono"/>
                  <a:cs typeface="Arial" panose="020B0604020202020204" pitchFamily="34" charset="0"/>
                </a:rPr>
                <a:t>&gt;</a:t>
              </a:r>
              <a:r>
                <a:rPr lang="en-US" sz="2600" dirty="0">
                  <a:solidFill>
                    <a:srgbClr val="0077AA"/>
                  </a:solidFill>
                  <a:latin typeface="Liberation Mono"/>
                  <a:cs typeface="Arial" panose="020B0604020202020204" pitchFamily="34" charset="0"/>
                </a:rPr>
                <a:t> </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GROUP</a:t>
              </a:r>
              <a:r>
                <a:rPr lang="en-US" sz="2600" dirty="0">
                  <a:latin typeface="Liberation Mono"/>
                  <a:cs typeface="Arial" panose="020B0604020202020204" pitchFamily="34" charset="0"/>
                </a:rPr>
                <a:t> </a:t>
              </a:r>
              <a:r>
                <a:rPr lang="en-US" sz="2600" dirty="0">
                  <a:solidFill>
                    <a:srgbClr val="0077AA"/>
                  </a:solidFill>
                  <a:latin typeface="Liberation Mono"/>
                  <a:cs typeface="Arial" panose="020B0604020202020204" pitchFamily="34" charset="0"/>
                </a:rPr>
                <a:t>BY </a:t>
              </a:r>
              <a:r>
                <a:rPr lang="en-US" sz="2600" dirty="0">
                  <a:latin typeface="Liberation Mono"/>
                  <a:cs typeface="Arial" panose="020B0604020202020204" pitchFamily="34" charset="0"/>
                </a:rPr>
                <a:t>column_name</a:t>
              </a:r>
              <a:endParaRPr lang="en-IN" sz="26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5879976" y="3894147"/>
              <a:ext cx="5472608" cy="830997"/>
            </a:xfrm>
            <a:prstGeom prst="rect">
              <a:avLst/>
            </a:prstGeom>
            <a:noFill/>
          </p:spPr>
          <p:txBody>
            <a:bodyPr wrap="square">
              <a:spAutoFit/>
            </a:bodyPr>
            <a:lstStyle/>
            <a:p>
              <a:r>
                <a:rPr lang="en-US" sz="2400" dirty="0">
                  <a:solidFill>
                    <a:srgbClr val="610B38"/>
                  </a:solidFill>
                  <a:latin typeface="erdana"/>
                </a:rPr>
                <a:t>SUM</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AVG</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MAX</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a:t>
              </a:r>
            </a:p>
            <a:p>
              <a:r>
                <a:rPr lang="en-US" sz="2400" dirty="0">
                  <a:solidFill>
                    <a:srgbClr val="610B38"/>
                  </a:solidFill>
                  <a:latin typeface="erdana"/>
                </a:rPr>
                <a:t>MIN</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a:t>
              </a:r>
              <a:r>
                <a:rPr lang="en-US" sz="2400" dirty="0">
                  <a:solidFill>
                    <a:schemeClr val="bg1">
                      <a:lumMod val="65000"/>
                    </a:schemeClr>
                  </a:solidFill>
                  <a:uFill>
                    <a:solidFill>
                      <a:srgbClr val="FF0000"/>
                    </a:solidFill>
                  </a:uFill>
                  <a:latin typeface="Liberation Mono"/>
                </a:rPr>
                <a:t>) / </a:t>
              </a:r>
              <a:r>
                <a:rPr lang="en-US" sz="2400" dirty="0">
                  <a:solidFill>
                    <a:srgbClr val="610B38"/>
                  </a:solidFill>
                  <a:latin typeface="erdana"/>
                </a:rPr>
                <a:t>COUNT</a:t>
              </a:r>
              <a:r>
                <a:rPr lang="en-US" sz="2400" dirty="0">
                  <a:solidFill>
                    <a:schemeClr val="bg1">
                      <a:lumMod val="65000"/>
                    </a:schemeClr>
                  </a:solidFill>
                  <a:uFill>
                    <a:solidFill>
                      <a:srgbClr val="FF0000"/>
                    </a:solidFill>
                  </a:uFill>
                  <a:latin typeface="Liberation Mono"/>
                </a:rPr>
                <a:t>(</a:t>
              </a:r>
              <a:r>
                <a:rPr lang="en-US" sz="2400" dirty="0">
                  <a:latin typeface="erdana"/>
                </a:rPr>
                <a:t>colNM</a:t>
              </a:r>
              <a:r>
                <a:rPr lang="en-US" sz="2400" dirty="0">
                  <a:solidFill>
                    <a:schemeClr val="bg1">
                      <a:lumMod val="65000"/>
                    </a:schemeClr>
                  </a:solidFill>
                  <a:uFill>
                    <a:solidFill>
                      <a:srgbClr val="FF0000"/>
                    </a:solidFill>
                  </a:uFill>
                  <a:latin typeface="Liberation Mono"/>
                </a:rPr>
                <a:t>)</a:t>
              </a:r>
              <a:endParaRPr lang="en-IN" sz="2400"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7104112"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10272464"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752184" y="3507054"/>
              <a:ext cx="1901710" cy="461665"/>
            </a:xfrm>
            <a:prstGeom prst="rect">
              <a:avLst/>
            </a:prstGeom>
            <a:noFill/>
          </p:spPr>
          <p:txBody>
            <a:bodyPr wrap="square">
              <a:spAutoFit/>
            </a:bodyPr>
            <a:lstStyle/>
            <a:p>
              <a:r>
                <a:rPr lang="en-US" sz="2400" dirty="0">
                  <a:solidFill>
                    <a:srgbClr val="669900"/>
                  </a:solidFill>
                  <a:latin typeface="Liberation Mono"/>
                </a:rPr>
                <a:t>this is invalid</a:t>
              </a:r>
              <a:endParaRPr lang="en-IN" sz="2400" dirty="0"/>
            </a:p>
          </p:txBody>
        </p:sp>
      </p:grpSp>
    </p:spTree>
    <p:extLst>
      <p:ext uri="{BB962C8B-B14F-4D97-AF65-F5344CB8AC3E}">
        <p14:creationId xmlns:p14="http://schemas.microsoft.com/office/powerpoint/2010/main" val="205862899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72D74-CDA4-4F61-B112-153D30E94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924333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id="{20D70614-0943-4EB7-96EC-82E5082B3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1245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id="{06B9E344-8817-4AE8-8537-5386AFD34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5107826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9D15FF19-A4AD-4520-831B-650AF301E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37955769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1F7F868-2125-4B00-9B8F-549D911C1A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773879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70E824C0-A588-479A-B685-B40770DB4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6501763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E43BCBEF-322C-4010-BA28-8EE5C241E5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694395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380ABC66-393B-4D7B-B345-9D577046B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1941122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1362472"/>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id="{201FB631-9FC8-4435-8122-F8922A711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id="{54F2A076-3259-4806-9517-A20705BD47FF}"/>
              </a:ext>
            </a:extLst>
          </p:cNvPr>
          <p:cNvGrpSpPr/>
          <p:nvPr/>
        </p:nvGrpSpPr>
        <p:grpSpPr>
          <a:xfrm>
            <a:off x="502403" y="2214252"/>
            <a:ext cx="10561355" cy="1502780"/>
            <a:chOff x="407368" y="3356992"/>
            <a:chExt cx="10561355" cy="1502780"/>
          </a:xfrm>
        </p:grpSpPr>
        <p:grpSp>
          <p:nvGrpSpPr>
            <p:cNvPr id="15" name="Group 14">
              <a:extLst>
                <a:ext uri="{FF2B5EF4-FFF2-40B4-BE49-F238E27FC236}">
                  <a16:creationId xmlns:a16="http://schemas.microsoft.com/office/drawing/2014/main"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33" name="Rectangle 32">
            <a:extLst>
              <a:ext uri="{FF2B5EF4-FFF2-40B4-BE49-F238E27FC236}">
                <a16:creationId xmlns:a16="http://schemas.microsoft.com/office/drawing/2014/main" id="{BB2AC6D4-DFE6-4332-995E-C22C93425ADF}"/>
              </a:ext>
            </a:extLst>
          </p:cNvPr>
          <p:cNvSpPr/>
          <p:nvPr/>
        </p:nvSpPr>
        <p:spPr>
          <a:xfrm>
            <a:off x="130652" y="694437"/>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id="{A4E6C0C3-9826-474B-B05C-FA20F6865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2970805"/>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880369"/>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G</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G</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G</a:t>
            </a:r>
            <a:r>
              <a:rPr lang="en-US" baseline="-25000" dirty="0">
                <a:solidFill>
                  <a:srgbClr val="0077AA"/>
                </a:solidFill>
                <a:latin typeface="Segoe UI" panose="020B0502040204020203" pitchFamily="34" charset="0"/>
                <a:cs typeface="Segoe UI" panose="020B0502040204020203" pitchFamily="34" charset="0"/>
              </a:rPr>
              <a:t>n, </a:t>
            </a:r>
            <a:r>
              <a:rPr lang="en-US" dirty="0">
                <a:solidFill>
                  <a:srgbClr val="0077AA"/>
                </a:solidFill>
                <a:latin typeface="Segoe UI" panose="020B0502040204020203" pitchFamily="34" charset="0"/>
                <a:cs typeface="Segoe UI" panose="020B0502040204020203" pitchFamily="34" charset="0"/>
              </a:rPr>
              <a:t>F</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1</a:t>
            </a:r>
            <a:r>
              <a:rPr lang="en-US" dirty="0">
                <a:solidFill>
                  <a:srgbClr val="0077AA"/>
                </a:solidFill>
                <a:latin typeface="Segoe UI" panose="020B0502040204020203" pitchFamily="34" charset="0"/>
                <a:cs typeface="Segoe UI" panose="020B0502040204020203" pitchFamily="34" charset="0"/>
              </a:rPr>
              <a:t>), F</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2</a:t>
            </a:r>
            <a:r>
              <a:rPr lang="en-US" dirty="0">
                <a:solidFill>
                  <a:srgbClr val="0077AA"/>
                </a:solidFill>
                <a:latin typeface="Segoe UI" panose="020B0502040204020203" pitchFamily="34" charset="0"/>
                <a:cs typeface="Segoe UI" panose="020B0502040204020203" pitchFamily="34" charset="0"/>
              </a:rPr>
              <a:t>), ... F</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(A</a:t>
            </a:r>
            <a:r>
              <a:rPr lang="en-US" baseline="-25000" dirty="0">
                <a:solidFill>
                  <a:srgbClr val="0077AA"/>
                </a:solidFill>
                <a:latin typeface="Segoe UI" panose="020B0502040204020203" pitchFamily="34" charset="0"/>
                <a:cs typeface="Segoe UI" panose="020B0502040204020203" pitchFamily="34" charset="0"/>
              </a:rPr>
              <a:t>m</a:t>
            </a:r>
            <a:r>
              <a:rPr lang="en-US" dirty="0">
                <a:solidFill>
                  <a:srgbClr val="0077AA"/>
                </a:solidFill>
                <a:latin typeface="Segoe UI" panose="020B0502040204020203" pitchFamily="34" charset="0"/>
                <a:cs typeface="Segoe UI" panose="020B0502040204020203" pitchFamily="34" charset="0"/>
              </a:rPr>
              <a: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id="{8904A380-C56E-4974-8B75-0CE3BEF68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59017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id="{AE68BDCB-5C4A-406C-BE0E-16CCF09C3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id="{1267F407-7DD9-4FE5-ABC1-C2D9DCB2E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1452819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295868"/>
          </a:xfrm>
          <a:prstGeom prst="rect">
            <a:avLst/>
          </a:prstGeom>
        </p:spPr>
        <p:txBody>
          <a:bodyPr wrap="square">
            <a:spAutoFit/>
          </a:bodyPr>
          <a:lstStyle/>
          <a:p>
            <a:pPr>
              <a:lnSpc>
                <a:spcPct val="150000"/>
              </a:lnSpc>
            </a:pPr>
            <a:r>
              <a:rPr lang="en-US" dirty="0">
                <a:solidFill>
                  <a:srgbClr val="0077AA"/>
                </a:solidFill>
                <a:latin typeface="Segoe UI" panose="020B0502040204020203" pitchFamily="34" charset="0"/>
                <a:cs typeface="Segoe UI" panose="020B0502040204020203" pitchFamily="34" charset="0"/>
              </a:rPr>
              <a:t>SELECT column-list from &lt;table_references&gt;</a:t>
            </a:r>
          </a:p>
          <a:p>
            <a:pPr>
              <a:lnSpc>
                <a:spcPct val="150000"/>
              </a:lnSpc>
            </a:pPr>
            <a:r>
              <a:rPr lang="en-US" dirty="0">
                <a:solidFill>
                  <a:srgbClr val="0077AA"/>
                </a:solidFill>
                <a:latin typeface="Segoe UI" panose="020B0502040204020203" pitchFamily="34" charset="0"/>
                <a:cs typeface="Segoe UI" panose="020B0502040204020203" pitchFamily="34" charset="0"/>
              </a:rPr>
              <a:t>[GROUP BY {col_name | expr | </a:t>
            </a:r>
            <a:r>
              <a:rPr lang="en-US">
                <a:solidFill>
                  <a:srgbClr val="0077AA"/>
                </a:solidFill>
                <a:latin typeface="Segoe UI" panose="020B0502040204020203" pitchFamily="34" charset="0"/>
                <a:cs typeface="Segoe UI" panose="020B0502040204020203" pitchFamily="34" charset="0"/>
              </a:rPr>
              <a:t>position}, </a:t>
            </a:r>
            <a:r>
              <a:rPr lang="en-US" dirty="0">
                <a:solidFill>
                  <a:srgbClr val="0077AA"/>
                </a:solidFill>
                <a:latin typeface="Segoe UI" panose="020B0502040204020203" pitchFamily="34" charset="0"/>
                <a:cs typeface="Segoe UI" panose="020B0502040204020203" pitchFamily="34" charset="0"/>
              </a:rPr>
              <a:t>... [WITH ROLLUP]]</a:t>
            </a:r>
          </a:p>
          <a:p>
            <a:pPr>
              <a:lnSpc>
                <a:spcPct val="150000"/>
              </a:lnSpc>
            </a:pPr>
            <a:r>
              <a:rPr lang="en-US" dirty="0">
                <a:solidFill>
                  <a:srgbClr val="0077AA"/>
                </a:solidFill>
                <a:latin typeface="Segoe UI" panose="020B0502040204020203" pitchFamily="34" charset="0"/>
                <a:cs typeface="Segoe UI" panose="020B0502040204020203"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123E63-7ADB-4108-98A7-C359D0856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15008520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3C830800-8A9D-4F66-86E2-782B98CD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25209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id="{D1C53ADE-CBCE-4967-962A-CD47D49765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895545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id="{A47DB4EA-CE51-4AD3-80C2-77D29AD12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185985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pic>
        <p:nvPicPr>
          <p:cNvPr id="2" name="Picture 1">
            <a:extLst>
              <a:ext uri="{FF2B5EF4-FFF2-40B4-BE49-F238E27FC236}">
                <a16:creationId xmlns:a16="http://schemas.microsoft.com/office/drawing/2014/main" id="{1DDC36FD-9276-416A-9D21-6AA4B2A11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id="{FC4DF6AE-11EE-4B12-BA25-FF6EF84E5637}"/>
              </a:ext>
            </a:extLst>
          </p:cNvPr>
          <p:cNvSpPr/>
          <p:nvPr/>
        </p:nvSpPr>
        <p:spPr>
          <a:xfrm>
            <a:off x="238403" y="1196752"/>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DENSE_RANK()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Ø"/>
            </a:pPr>
            <a:endParaRPr lang="en-US" sz="800" dirty="0">
              <a:solidFill>
                <a:srgbClr val="0077AA"/>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en-US" dirty="0">
                <a:solidFill>
                  <a:srgbClr val="0077AA"/>
                </a:solidFill>
                <a:latin typeface="Segoe UI" panose="020B0502040204020203" pitchFamily="34" charset="0"/>
                <a:cs typeface="Segoe UI" panose="020B0502040204020203" pitchFamily="34" charset="0"/>
              </a:rPr>
              <a:t>ROW_NUMBER() OVER(PARTITION</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t>
            </a:r>
            <a:r>
              <a:rPr lang="en-US" sz="1800" dirty="0">
                <a:solidFill>
                  <a:srgbClr val="0077AA"/>
                </a:solidFill>
                <a:latin typeface="Segoe UI" panose="020B0502040204020203" pitchFamily="34" charset="0"/>
                <a:cs typeface="Segoe UI" panose="020B0502040204020203" pitchFamily="34" charset="0"/>
              </a:rPr>
              <a:t>. . .</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ORDER</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BY</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[ASC|DESC] [, </a:t>
            </a:r>
            <a:r>
              <a:rPr lang="en-US" i="1" dirty="0">
                <a:latin typeface="Segoe UI" panose="020B0502040204020203" pitchFamily="34" charset="0"/>
                <a:cs typeface="Segoe UI" panose="020B0502040204020203" pitchFamily="34" charset="0"/>
              </a:rPr>
              <a:t>expr</a:t>
            </a:r>
            <a:r>
              <a:rPr lang="en-US" dirty="0">
                <a:latin typeface="Segoe UI" panose="020B0502040204020203" pitchFamily="34" charset="0"/>
                <a:cs typeface="Segoe UI" panose="020B0502040204020203" pitchFamily="34" charset="0"/>
              </a:rPr>
              <a:t> [ASC | DESC]] </a:t>
            </a:r>
            <a:r>
              <a:rPr lang="en-US" sz="1800" dirty="0">
                <a:solidFill>
                  <a:srgbClr val="0077AA"/>
                </a:solidFill>
                <a:latin typeface="Segoe UI" panose="020B0502040204020203" pitchFamily="34" charset="0"/>
                <a:cs typeface="Segoe UI" panose="020B0502040204020203" pitchFamily="34" charset="0"/>
              </a:rPr>
              <a:t>. . . </a:t>
            </a:r>
            <a:r>
              <a:rPr lang="en-US" dirty="0">
                <a:solidFill>
                  <a:srgbClr val="0077AA"/>
                </a:solidFill>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20EC0F7F-618D-459D-BF91-31F062C77165}"/>
              </a:ext>
            </a:extLst>
          </p:cNvPr>
          <p:cNvSpPr txBox="1"/>
          <p:nvPr/>
        </p:nvSpPr>
        <p:spPr>
          <a:xfrm>
            <a:off x="241261" y="2526272"/>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0" name="Rectangle 9">
            <a:extLst>
              <a:ext uri="{FF2B5EF4-FFF2-40B4-BE49-F238E27FC236}">
                <a16:creationId xmlns:a16="http://schemas.microsoft.com/office/drawing/2014/main" id="{7604C345-F185-4C05-A059-3AEA479888C3}"/>
              </a:ext>
            </a:extLst>
          </p:cNvPr>
          <p:cNvSpPr/>
          <p:nvPr/>
        </p:nvSpPr>
        <p:spPr>
          <a:xfrm>
            <a:off x="238401" y="4653136"/>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Tree>
    <p:extLst>
      <p:ext uri="{BB962C8B-B14F-4D97-AF65-F5344CB8AC3E}">
        <p14:creationId xmlns:p14="http://schemas.microsoft.com/office/powerpoint/2010/main" val="160337425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id="{EA5C51AD-6386-461B-BF67-DE80A36B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4188299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id="{88D8715A-7A9E-4ED6-8DD2-41EB4324A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369332"/>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EE9900"/>
                </a:solidFill>
                <a:latin typeface="Segoe UI" panose="020B0502040204020203" pitchFamily="34" charset="0"/>
                <a:cs typeface="Segoe UI" panose="020B0502040204020203" pitchFamily="34" charset="0"/>
              </a:rPr>
              <a:t>@</a:t>
            </a:r>
            <a:r>
              <a:rPr lang="en-IN" i="1" dirty="0">
                <a:solidFill>
                  <a:srgbClr val="EE9900"/>
                </a:solidFill>
                <a:latin typeface="Segoe UI" panose="020B0502040204020203" pitchFamily="34" charset="0"/>
                <a:cs typeface="Segoe UI" panose="020B0502040204020203" pitchFamily="34" charset="0"/>
              </a:rPr>
              <a:t>var_name</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expr</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id="{BB3E0C31-3B6A-4A53-B14F-FFAE8757E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092EC17F-985F-4261-8419-1C6B5EE82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6932578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id="{F48BEC57-3C98-4742-81CA-3067A1BD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62461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0C66C57-0EFA-44A8-92D7-ED2AD73513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1463159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3F0BEBC-DBE2-41BD-B618-ECA38448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59963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id="{41A85463-8A73-4AAF-B006-A8206B2E4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5392586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4AB5998D-5B9C-4132-ABAE-9EDA60E25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4022549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id="{80A95AA2-4844-43C8-9208-2E7A2BF1C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939688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id="{DC1AD0D1-FD35-4B55-84D6-1ED3F558E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id="{B081DAE2-5C0C-4A14-BF84-C765D017A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val="284237784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id="{33E24680-5453-42A7-9A71-58E750BAE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801975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id="{82E9C55E-C468-4B8C-BC0A-9DE2A741D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val="221978786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CROSS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id="{6FF26E6A-1348-47B8-8011-36805C97A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26778673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id="{D549EEF8-0DDC-4ADB-8B68-691DD0B6B1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0401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id="{764E34D5-E598-49AC-A942-271BC18E6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77374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7BFF4211-9C20-4907-88C4-889B09DB5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964463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id="{FEA8C22B-921E-481F-8797-57B673F12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81608696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id="{C93B3075-806E-438F-A950-8F56EB265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6353021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CD09EBA-2576-4BC4-9CFB-E80100C330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4562726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a:t>
            </a:r>
            <a:r>
              <a:rPr lang="en-US" dirty="0">
                <a:solidFill>
                  <a:srgbClr val="0077AA"/>
                </a:solidFill>
                <a:uFill>
                  <a:solidFill>
                    <a:srgbClr val="FF0000"/>
                  </a:solidFill>
                </a:uFill>
                <a:latin typeface="Segoe UI" panose="020B0502040204020203" pitchFamily="34" charset="0"/>
                <a:cs typeface="Segoe UI" panose="020B0502040204020203" pitchFamily="34" charset="0"/>
              </a:rPr>
              <a:t>&gt; [INNER]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id="{0F9CE1C2-C3EE-4C9B-8F08-A833D469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9518120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[INNER]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id="{DAEDF3D2-4C50-4ED4-9031-305D74957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25659992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NATURAL JOIN </a:t>
            </a:r>
            <a:r>
              <a:rPr lang="en-US" dirty="0">
                <a:solidFill>
                  <a:srgbClr val="0077AA"/>
                </a:solidFill>
                <a:latin typeface="Segoe UI" panose="020B0502040204020203" pitchFamily="34" charset="0"/>
                <a:cs typeface="Segoe UI" panose="020B0502040204020203" pitchFamily="34" charset="0"/>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id="{048BD748-B206-47BA-A66B-CE75AF072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19072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val="422065344"/>
                    </a:ext>
                  </a:extLst>
                </a:gridCol>
                <a:gridCol w="5624327">
                  <a:extLst>
                    <a:ext uri="{9D8B030D-6E8A-4147-A177-3AD203B41FA5}">
                      <a16:colId xmlns:a16="http://schemas.microsoft.com/office/drawing/2014/main"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SIMPLE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id="{3966FDB1-2DD5-4090-B4A1-63AE7BAD1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6575859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646331"/>
          </a:xfrm>
          <a:prstGeom prst="rect">
            <a:avLst/>
          </a:prstGeom>
        </p:spPr>
        <p:txBody>
          <a:bodyPr wrap="square">
            <a:spAutoFit/>
          </a:bodyPr>
          <a:lstStyle/>
          <a:p>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LEFT [OUTER ] JOIN </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ea typeface="Verdana" panose="020B0604030504040204" pitchFamily="34" charset="0"/>
                <a:cs typeface="Segoe UI" panose="020B0502040204020203" pitchFamily="34" charset="0"/>
              </a:rPr>
              <a:t>ON</a:t>
            </a:r>
            <a:r>
              <a:rPr lang="en-US" dirty="0">
                <a:solidFill>
                  <a:srgbClr val="0077AA"/>
                </a:solidFill>
                <a:latin typeface="Segoe UI" panose="020B0502040204020203" pitchFamily="34" charset="0"/>
                <a:ea typeface="Verdana" panose="020B0604030504040204" pitchFamily="34" charset="0"/>
                <a:cs typeface="Segoe UI" panose="020B0502040204020203" pitchFamily="34" charset="0"/>
              </a:rPr>
              <a:t> table1.column-name = table2.column-name</a:t>
            </a:r>
          </a:p>
        </p:txBody>
      </p:sp>
      <p:pic>
        <p:nvPicPr>
          <p:cNvPr id="6" name="Picture 5">
            <a:extLst>
              <a:ext uri="{FF2B5EF4-FFF2-40B4-BE49-F238E27FC236}">
                <a16:creationId xmlns:a16="http://schemas.microsoft.com/office/drawing/2014/main"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id="{673C5F90-0D53-4822-96AD-E561FE022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10990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id="{1EF2CB1B-48D9-4FFF-A4B3-C61DD210D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98370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F2CB962B-5F2B-4611-B8FC-C3DB4B61A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00347285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0E81A2D-6C18-4079-9FB3-8419490C5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LEFT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8C87D437-7C9D-4AFD-BABE-CFA38701CF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646331"/>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ON</a:t>
            </a:r>
            <a:r>
              <a:rPr lang="en-US" dirty="0">
                <a:solidFill>
                  <a:srgbClr val="0077AA"/>
                </a:solidFill>
                <a:latin typeface="Segoe UI" panose="020B0502040204020203" pitchFamily="34" charset="0"/>
                <a:cs typeface="Segoe UI" panose="020B0502040204020203" pitchFamily="34" charset="0"/>
              </a:rPr>
              <a:t> table1.column-name = table2.column-name</a:t>
            </a:r>
          </a:p>
        </p:txBody>
      </p:sp>
      <p:pic>
        <p:nvPicPr>
          <p:cNvPr id="2" name="Picture 1">
            <a:extLst>
              <a:ext uri="{FF2B5EF4-FFF2-40B4-BE49-F238E27FC236}">
                <a16:creationId xmlns:a16="http://schemas.microsoft.com/office/drawing/2014/main"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id="{09BC3450-AA35-49AC-835F-AD0371AC7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0618565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id="{E745EFA0-9194-42E5-972F-039BA5CC1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15671172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id="{AD88E46C-67E7-4BD6-8C75-F8D7ED629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515166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64AD09B5-10FD-4E18-8529-F6CC82B15C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CCCE7BF8-C257-4928-ACCA-567B327B7E09}"/>
              </a:ext>
            </a:extLst>
          </p:cNvPr>
          <p:cNvSpPr/>
          <p:nvPr/>
        </p:nvSpPr>
        <p:spPr>
          <a:xfrm>
            <a:off x="118541" y="692696"/>
            <a:ext cx="12071871" cy="369332"/>
          </a:xfrm>
          <a:prstGeom prst="rect">
            <a:avLst/>
          </a:prstGeom>
        </p:spPr>
        <p:txBody>
          <a:bodyPr wrap="square">
            <a:spAutoFit/>
          </a:bodyPr>
          <a:lstStyle/>
          <a:p>
            <a:r>
              <a:rPr lang="en-US" dirty="0">
                <a:solidFill>
                  <a:srgbClr val="0077AA"/>
                </a:solidFill>
                <a:latin typeface="Segoe UI" panose="020B0502040204020203" pitchFamily="34" charset="0"/>
                <a:cs typeface="Segoe UI" panose="020B0502040204020203" pitchFamily="34" charset="0"/>
              </a:rPr>
              <a:t>SELECT column-list from &lt;table_references&gt;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RIGHT [OUTER ] JOIN </a:t>
            </a:r>
            <a:r>
              <a:rPr lang="en-US" dirty="0">
                <a:solidFill>
                  <a:srgbClr val="0077AA"/>
                </a:solidFill>
                <a:latin typeface="Segoe UI" panose="020B0502040204020203" pitchFamily="34" charset="0"/>
                <a:cs typeface="Segoe UI" panose="020B0502040204020203" pitchFamily="34" charset="0"/>
              </a:rPr>
              <a:t>&lt;table_references&gt; </a:t>
            </a:r>
            <a:r>
              <a:rPr lang="en-US" dirty="0">
                <a:solidFill>
                  <a:srgbClr val="0077AA"/>
                </a:solidFill>
                <a:uFill>
                  <a:solidFill>
                    <a:srgbClr val="FF0000"/>
                  </a:solidFill>
                </a:uFill>
                <a:latin typeface="Segoe UI" panose="020B0502040204020203" pitchFamily="34" charset="0"/>
                <a:cs typeface="Segoe UI" panose="020B0502040204020203" pitchFamily="34" charset="0"/>
              </a:rPr>
              <a:t>USING</a:t>
            </a:r>
            <a:r>
              <a:rPr lang="en-US" dirty="0">
                <a:solidFill>
                  <a:srgbClr val="0077AA"/>
                </a:solidFill>
                <a:latin typeface="Segoe UI" panose="020B0502040204020203" pitchFamily="34" charset="0"/>
                <a:cs typeface="Segoe UI" panose="020B0502040204020203" pitchFamily="34" charset="0"/>
              </a:rPr>
              <a:t> (column-name)</a:t>
            </a:r>
          </a:p>
        </p:txBody>
      </p:sp>
      <p:sp>
        <p:nvSpPr>
          <p:cNvPr id="13" name="Rectangle 12">
            <a:extLst>
              <a:ext uri="{FF2B5EF4-FFF2-40B4-BE49-F238E27FC236}">
                <a16:creationId xmlns:a16="http://schemas.microsoft.com/office/drawing/2014/main"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76D3237-3D80-4D7F-A648-A3E80D301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val="3114213069"/>
                    </a:ext>
                  </a:extLst>
                </a:gridCol>
                <a:gridCol w="4008183">
                  <a:extLst>
                    <a:ext uri="{9D8B030D-6E8A-4147-A177-3AD203B41FA5}">
                      <a16:colId xmlns:a16="http://schemas.microsoft.com/office/drawing/2014/main" val="987736521"/>
                    </a:ext>
                  </a:extLst>
                </a:gridCol>
                <a:gridCol w="4008183">
                  <a:extLst>
                    <a:ext uri="{9D8B030D-6E8A-4147-A177-3AD203B41FA5}">
                      <a16:colId xmlns:a16="http://schemas.microsoft.com/office/drawing/2014/main"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 a.column_name, b.column_name... FROM table1 a, table1 b  WHERE a.common_name = b.common_name;</a:t>
            </a:r>
            <a:endParaRPr lang="en-US" dirty="0">
              <a:solidFill>
                <a:srgbClr val="0077AA"/>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2231224-3888-4A58-800F-DA5A07CF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23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id="{645EE7DF-10AC-498F-A624-9DD033A31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val="36830715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id="{9AFEDDD0-19F5-4147-9424-8B2EFCAA0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646331"/>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UNION</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r>
              <a:rPr lang="en-IN" dirty="0">
                <a:solidFill>
                  <a:srgbClr val="0077AA"/>
                </a:solidFill>
                <a:latin typeface="Segoe UI" panose="020B0502040204020203" pitchFamily="34" charset="0"/>
                <a:cs typeface="Segoe UI" panose="020B0502040204020203" pitchFamily="34" charset="0"/>
              </a:rPr>
              <a:t>ALL</a:t>
            </a:r>
            <a:r>
              <a:rPr lang="en-IN" dirty="0">
                <a:solidFill>
                  <a:srgbClr val="000000"/>
                </a:solidFill>
                <a:latin typeface="Segoe UI" panose="020B0502040204020203" pitchFamily="34" charset="0"/>
                <a:cs typeface="Segoe UI" panose="020B0502040204020203" pitchFamily="34" charset="0"/>
              </a:rPr>
              <a:t> </a:t>
            </a:r>
            <a:r>
              <a:rPr lang="en-IN" dirty="0">
                <a:solidFill>
                  <a:srgbClr val="A67F5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DISTINCT</a:t>
            </a:r>
            <a:r>
              <a:rPr lang="en-IN" dirty="0">
                <a:solidFill>
                  <a:srgbClr val="999999"/>
                </a:solidFill>
                <a:latin typeface="Segoe UI" panose="020B0502040204020203" pitchFamily="34" charset="0"/>
                <a:cs typeface="Segoe UI" panose="020B0502040204020203" pitchFamily="34" charset="0"/>
              </a:rPr>
              <a:t>]</a:t>
            </a:r>
            <a:r>
              <a:rPr lang="en-IN" dirty="0">
                <a:solidFill>
                  <a:srgbClr val="000000"/>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SELECT</a:t>
            </a:r>
            <a:r>
              <a:rPr lang="en-IN" dirty="0">
                <a:solidFill>
                  <a:srgbClr val="000000"/>
                </a:solidFill>
                <a:latin typeface="Segoe UI" panose="020B0502040204020203" pitchFamily="34" charset="0"/>
                <a:cs typeface="Segoe UI" panose="020B0502040204020203" pitchFamily="34" charset="0"/>
              </a:rPr>
              <a:t> </a:t>
            </a:r>
            <a:r>
              <a:rPr lang="en-IN" dirty="0">
                <a:solidFill>
                  <a:srgbClr val="999999"/>
                </a:solidFill>
                <a:latin typeface="Segoe UI" panose="020B0502040204020203" pitchFamily="34" charset="0"/>
                <a:cs typeface="Segoe UI" panose="020B0502040204020203" pitchFamily="34" charset="0"/>
              </a:rPr>
              <a:t>...]</a:t>
            </a:r>
            <a:endParaRPr lang="en-IN"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38AABE36-C201-4681-8C36-0837B6D751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46582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id="{035C60E9-D666-4660-B7F8-6D1F48E7C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id="{7C15B285-AF2B-479B-A906-2FA1CDEF2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438917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0A3D3A45-9F2F-4F60-8682-EA17E0089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95805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D2A0496-F3D4-4245-A62F-55D75F0999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3960798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780EC-126C-4DBA-8CE9-C12BCDC2A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2881773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id="{1BEA6A19-CADB-4830-9593-6BAF78F4B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C6E0E121-71F6-45B6-9FE6-9C90A7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77475506"/>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7160408A-66C2-451E-BBF6-0F3CA9C95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668946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id="{4F76A993-F5CF-4D27-85C7-15B856BDF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3" name="TextBox 12">
            <a:extLst>
              <a:ext uri="{FF2B5EF4-FFF2-40B4-BE49-F238E27FC236}">
                <a16:creationId xmlns:a16="http://schemas.microsoft.com/office/drawing/2014/main" id="{75F56053-F306-4C9B-BEF5-8B8E5971D5B5}"/>
              </a:ext>
            </a:extLst>
          </p:cNvPr>
          <p:cNvSpPr txBox="1"/>
          <p:nvPr/>
        </p:nvSpPr>
        <p:spPr>
          <a:xfrm>
            <a:off x="7484014" y="1289953"/>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 </a:t>
            </a:r>
            <a:endParaRPr lang="en-US" sz="1900" b="0" i="0" dirty="0">
              <a:solidFill>
                <a:srgbClr val="000000"/>
              </a:solidFill>
              <a:effectLst/>
              <a:latin typeface="Liberation Mono"/>
            </a:endParaRP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a:solidFill>
                  <a:srgbClr val="999999"/>
                </a:solidFill>
                <a:effectLst/>
                <a:latin typeface="Liberation Mono"/>
              </a:rPr>
              <a:t>.</a:t>
            </a:r>
            <a:r>
              <a:rPr lang="en-US" sz="1900" b="0" i="0">
                <a:solidFill>
                  <a:srgbClr val="000000"/>
                </a:solidFill>
                <a:effectLst/>
                <a:latin typeface="Liberation Mono"/>
              </a:rPr>
              <a:t> </a:t>
            </a:r>
            <a:r>
              <a:rPr lang="en-US" sz="1900" dirty="0">
                <a:solidFill>
                  <a:srgbClr val="0077AA"/>
                </a:solidFill>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 . .</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376125583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53516"/>
            <a:ext cx="11305256"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Segoe UI" panose="020B0502040204020203" pitchFamily="34" charset="0"/>
                <a:cs typeface="Segoe UI" panose="020B0502040204020203"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id="{50A05D5D-96B7-409E-89FD-45AC8FD5D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4304229"/>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4EA531A-A9C8-42FB-BDCE-2E78306B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D0597A06-4A4B-4A0F-8623-05469B4AE9E1}"/>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UPDATE</a:t>
            </a:r>
            <a:r>
              <a:rPr lang="en-US" dirty="0">
                <a:latin typeface="Segoe UI" panose="020B0502040204020203" pitchFamily="34" charset="0"/>
                <a:cs typeface="Segoe UI" panose="020B0502040204020203" pitchFamily="34" charset="0"/>
              </a:rPr>
              <a:t> table_name </a:t>
            </a:r>
            <a:r>
              <a:rPr lang="en-US" dirty="0">
                <a:solidFill>
                  <a:srgbClr val="0077AA"/>
                </a:solidFill>
                <a:latin typeface="Segoe UI" panose="020B0502040204020203" pitchFamily="34" charset="0"/>
                <a:cs typeface="Segoe UI" panose="020B0502040204020203" pitchFamily="34" charset="0"/>
              </a:rPr>
              <a:t>SET</a:t>
            </a:r>
            <a:r>
              <a:rPr lang="en-US" dirty="0">
                <a:latin typeface="Segoe UI" panose="020B0502040204020203" pitchFamily="34" charset="0"/>
                <a:cs typeface="Segoe UI" panose="020B0502040204020203" pitchFamily="34" charset="0"/>
              </a:rPr>
              <a:t> column_name = </a:t>
            </a:r>
            <a:r>
              <a:rPr lang="en-US" dirty="0">
                <a:solidFill>
                  <a:srgbClr val="0077AA"/>
                </a:solidFill>
                <a:latin typeface="Segoe UI" panose="020B0502040204020203" pitchFamily="34" charset="0"/>
                <a:cs typeface="Segoe UI" panose="020B0502040204020203" pitchFamily="34" charset="0"/>
              </a:rPr>
              <a:t>(</a:t>
            </a:r>
            <a:r>
              <a:rPr lang="en-US">
                <a:solidFill>
                  <a:srgbClr val="0077AA"/>
                </a:solidFill>
                <a:latin typeface="Segoe UI" panose="020B0502040204020203" pitchFamily="34" charset="0"/>
                <a:cs typeface="Segoe UI" panose="020B0502040204020203" pitchFamily="34" charset="0"/>
              </a:rPr>
              <a:t>subquery) </a:t>
            </a:r>
            <a:r>
              <a:rPr lang="en-US">
                <a:latin typeface="Segoe UI" panose="020B0502040204020203" pitchFamily="34" charset="0"/>
                <a:cs typeface="Segoe UI" panose="020B0502040204020203" pitchFamily="34" charset="0"/>
              </a:rPr>
              <a:t>[ WHERE ]</a:t>
            </a:r>
            <a:endParaRPr lang="en-US" dirty="0">
              <a:solidFill>
                <a:srgbClr val="0077AA"/>
              </a:solidFill>
              <a:latin typeface="Segoe UI" panose="020B0502040204020203" pitchFamily="34" charset="0"/>
              <a:cs typeface="Segoe UI" panose="020B0502040204020203" pitchFamily="34" charset="0"/>
            </a:endParaRPr>
          </a:p>
        </p:txBody>
      </p:sp>
      <p:sp>
        <p:nvSpPr>
          <p:cNvPr id="3" name="Rectangle 3">
            <a:extLst>
              <a:ext uri="{FF2B5EF4-FFF2-40B4-BE49-F238E27FC236}">
                <a16:creationId xmlns:a16="http://schemas.microsoft.com/office/drawing/2014/main"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3AE7FDBE-B36B-41A7-A42E-8CE574E33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id="{81AFFEE1-0F86-485B-8E77-51AF14BD27F4}"/>
              </a:ext>
            </a:extLst>
          </p:cNvPr>
          <p:cNvSpPr>
            <a:spLocks noChangeArrowheads="1"/>
          </p:cNvSpPr>
          <p:nvPr/>
        </p:nvSpPr>
        <p:spPr bwMode="auto">
          <a:xfrm>
            <a:off x="334566" y="1438128"/>
            <a:ext cx="11233248" cy="36933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DELETE</a:t>
            </a:r>
            <a:r>
              <a:rPr lang="en-US" dirty="0">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FROM</a:t>
            </a:r>
            <a:r>
              <a:rPr lang="en-US" dirty="0">
                <a:latin typeface="Segoe UI" panose="020B0502040204020203" pitchFamily="34" charset="0"/>
                <a:cs typeface="Segoe UI" panose="020B0502040204020203" pitchFamily="34" charset="0"/>
              </a:rPr>
              <a:t> table_name [ WHERE  = </a:t>
            </a:r>
            <a:r>
              <a:rPr lang="en-US" dirty="0">
                <a:solidFill>
                  <a:srgbClr val="0077AA"/>
                </a:solidFill>
                <a:latin typeface="Segoe UI" panose="020B0502040204020203" pitchFamily="34" charset="0"/>
                <a:cs typeface="Segoe UI" panose="020B0502040204020203" pitchFamily="34" charset="0"/>
              </a:rPr>
              <a:t>(subquery)</a:t>
            </a:r>
            <a:r>
              <a:rPr lang="en-US"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087056985"/>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id="{EFCEA25C-A470-465B-BC39-A867F6567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id="{58BBC722-83B2-4020-B363-94325ED95D49}"/>
              </a:ext>
            </a:extLst>
          </p:cNvPr>
          <p:cNvSpPr txBox="1"/>
          <p:nvPr/>
        </p:nvSpPr>
        <p:spPr>
          <a:xfrm>
            <a:off x="191344" y="5313982"/>
            <a:ext cx="11665296" cy="769441"/>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WITH var(param) as (SELECT) [CET] 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71921708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701818-F59D-4CF7-8635-743022396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112471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2620064B-465A-4E7F-8699-53E7F953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4CD656-7702-4994-B93A-18F1552075BF}"/>
              </a:ext>
            </a:extLst>
          </p:cNvPr>
          <p:cNvSpPr/>
          <p:nvPr/>
        </p:nvSpPr>
        <p:spPr>
          <a:xfrm>
            <a:off x="317732" y="1313607"/>
            <a:ext cx="4551407"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(subquery) FROM </a:t>
            </a:r>
            <a:r>
              <a:rPr lang="en-US" i="1" dirty="0">
                <a:solidFill>
                  <a:srgbClr val="0077AA"/>
                </a:solidFill>
                <a:latin typeface="Segoe UI" panose="020B0502040204020203" pitchFamily="34" charset="0"/>
                <a:cs typeface="Segoe UI" panose="020B0502040204020203" pitchFamily="34" charset="0"/>
              </a:rPr>
              <a:t>r</a:t>
            </a:r>
            <a:r>
              <a:rPr lang="en-US" dirty="0">
                <a:solidFill>
                  <a:srgbClr val="0077AA"/>
                </a:solidFill>
                <a:latin typeface="Segoe UI" panose="020B0502040204020203" pitchFamily="34" charset="0"/>
                <a:cs typeface="Segoe UI" panose="020B0502040204020203" pitchFamily="34" charset="0"/>
              </a:rPr>
              <a:t> </a:t>
            </a:r>
          </a:p>
        </p:txBody>
      </p:sp>
      <p:sp>
        <p:nvSpPr>
          <p:cNvPr id="11" name="Footer Placeholder 2">
            <a:extLst>
              <a:ext uri="{FF2B5EF4-FFF2-40B4-BE49-F238E27FC236}">
                <a16:creationId xmlns:a16="http://schemas.microsoft.com/office/drawing/2014/main"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24080493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id="{1F54338D-EC78-40D2-8BCD-31CBB16A3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192131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5128D02-956C-4268-9C05-9CB2321BC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1BFEA9E6-79EE-4480-9B4B-001C8E6C1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2315102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val="20000"/>
                    </a:ext>
                  </a:extLst>
                </a:gridCol>
                <a:gridCol w="716186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EA1143B0-1695-4D65-B37E-BAB70A18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id="{DBE537CF-D6C0-4AA3-941C-4CB2F3E8CEE5}"/>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a:t>
            </a:r>
            <a:r>
              <a:rPr lang="en-US" i="1" dirty="0">
                <a:solidFill>
                  <a:srgbClr val="0077AA"/>
                </a:solidFill>
                <a:latin typeface="Segoe UI" panose="020B0502040204020203" pitchFamily="34" charset="0"/>
                <a:cs typeface="Segoe UI" panose="020B0502040204020203" pitchFamily="34" charset="0"/>
              </a:rPr>
              <a:t>r </a:t>
            </a:r>
            <a:r>
              <a:rPr lang="en-US" dirty="0">
                <a:solidFill>
                  <a:srgbClr val="0077AA"/>
                </a:solidFill>
                <a:latin typeface="Segoe UI" panose="020B0502040204020203" pitchFamily="34" charset="0"/>
                <a:cs typeface="Segoe UI" panose="020B0502040204020203" pitchFamily="34" charset="0"/>
              </a:rPr>
              <a:t>where</a:t>
            </a:r>
            <a:r>
              <a:rPr lang="en-US" i="1" dirty="0">
                <a:solidFill>
                  <a:srgbClr val="0077AA"/>
                </a:solidFill>
                <a:latin typeface="Segoe UI" panose="020B0502040204020203" pitchFamily="34" charset="0"/>
                <a:cs typeface="Segoe UI" panose="020B0502040204020203" pitchFamily="34" charset="0"/>
              </a:rPr>
              <a:t> p = </a:t>
            </a:r>
            <a:r>
              <a:rPr lang="en-US" dirty="0">
                <a:solidFill>
                  <a:srgbClr val="0077AA"/>
                </a:solidFill>
                <a:latin typeface="Segoe UI" panose="020B0502040204020203" pitchFamily="34" charset="0"/>
                <a:cs typeface="Segoe UI" panose="020B0502040204020203" pitchFamily="34" charset="0"/>
              </a:rPr>
              <a:t>(subquery)  </a:t>
            </a:r>
          </a:p>
        </p:txBody>
      </p:sp>
    </p:spTree>
    <p:extLst>
      <p:ext uri="{BB962C8B-B14F-4D97-AF65-F5344CB8AC3E}">
        <p14:creationId xmlns:p14="http://schemas.microsoft.com/office/powerpoint/2010/main" val="23704337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id="{B1C8475F-25E9-4F38-B817-396C8FA01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665330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id="{9BFEAE4A-AB4D-47ED-9A3B-9C7F83AA8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998958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a:t>
            </a:r>
            <a:r>
              <a:rPr lang="en-IN" dirty="0">
                <a:solidFill>
                  <a:srgbClr val="A67F59"/>
                </a:solidFill>
                <a:latin typeface="Liberation Mono"/>
              </a:rPr>
              <a: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a:t>
            </a:r>
            <a:r>
              <a:rPr lang="en-US" dirty="0">
                <a:solidFill>
                  <a:srgbClr val="A67F59"/>
                </a:solidFill>
                <a:latin typeface="Liberation Mono"/>
              </a:rPr>
              <a: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a:t>
            </a:r>
            <a:r>
              <a:rPr lang="en-IN" dirty="0">
                <a:solidFill>
                  <a:srgbClr val="A67F59"/>
                </a:solidFill>
                <a:latin typeface="Liberation Mono"/>
              </a:rPr>
              <a:t>*</a:t>
            </a:r>
            <a:r>
              <a:rPr lang="en-IN" dirty="0">
                <a:latin typeface="Liberation Mono"/>
                <a:cs typeface="Arial" panose="020B0604020202020204" pitchFamily="34" charset="0"/>
              </a:rPr>
              <a: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id="{2D98A4EC-2C55-47D1-83A8-9E817E23B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id="{D1E7EB87-6F74-49F9-9BCE-51427D4C22B6}"/>
              </a:ext>
            </a:extLst>
          </p:cNvPr>
          <p:cNvSpPr/>
          <p:nvPr/>
        </p:nvSpPr>
        <p:spPr>
          <a:xfrm>
            <a:off x="317732" y="1313607"/>
            <a:ext cx="5201410" cy="369332"/>
          </a:xfrm>
          <a:prstGeom prst="rect">
            <a:avLst/>
          </a:prstGeom>
        </p:spPr>
        <p:txBody>
          <a:bodyPr wrap="square">
            <a:spAutoFit/>
          </a:bodyPr>
          <a:lstStyle/>
          <a:p>
            <a:pPr lvl="0" eaLnBrk="0" fontAlgn="base" hangingPunct="0">
              <a:spcBef>
                <a:spcPct val="0"/>
              </a:spcBef>
              <a:spcAft>
                <a:spcPct val="0"/>
              </a:spcAft>
            </a:pPr>
            <a:r>
              <a:rPr lang="en-US" dirty="0">
                <a:solidFill>
                  <a:srgbClr val="0077AA"/>
                </a:solidFill>
                <a:latin typeface="Segoe UI" panose="020B0502040204020203" pitchFamily="34" charset="0"/>
                <a:cs typeface="Segoe UI" panose="020B0502040204020203" pitchFamily="34" charset="0"/>
              </a:rPr>
              <a:t>SELECT ... FROM (subquery) [AS] name ...  </a:t>
            </a:r>
          </a:p>
        </p:txBody>
      </p:sp>
      <p:sp>
        <p:nvSpPr>
          <p:cNvPr id="12" name="Rectangle 11">
            <a:extLst>
              <a:ext uri="{FF2B5EF4-FFF2-40B4-BE49-F238E27FC236}">
                <a16:creationId xmlns:a16="http://schemas.microsoft.com/office/drawing/2014/main"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3321197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id="{C3A5B849-211D-4725-86D5-926193256C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31271"/>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6BA985F-52F7-4C7B-AD24-D75EE4FEC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84040400"/>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0B902F3-7A07-41AF-A082-9C659C6D70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1201709"/>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465791-1F17-4256-B065-C8C26C4904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88436337"/>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DAA9A80-6667-47E7-8CF1-3F31C331C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9044107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Start</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id="{557406C7-1E69-49D9-9706-45D58BDB3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50768059"/>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CFAA48-E9D6-44E3-862A-5F880DB88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42434834"/>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id="{1D0E0C2F-31F0-4B66-9576-AFB38156C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55600991"/>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5ADAF52B-EF3D-49C7-A314-3167394FA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66884335"/>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id="{78960DBA-C3D1-49A7-BFCB-EBC3F09BA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069296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A762CB18-5DF7-44CA-9700-BE75A08B1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459004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id="{564DFC3A-7086-42F2-97C2-39E328FB1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0625294"/>
      </p:ext>
    </p:extLst>
  </p:cSld>
  <p:clrMapOvr>
    <a:masterClrMapping/>
  </p:clrMapOvr>
  <p:transition spd="slow"/>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982F42E4-EBB0-4610-B8EF-BAA71DC53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57446517"/>
      </p:ext>
    </p:extLst>
  </p:cSld>
  <p:clrMapOvr>
    <a:masterClrMapping/>
  </p:clrMapOvr>
  <p:transition spd="slow"/>
</p:sld>
</file>

<file path=ppt/slides/slide40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20630F1-9ED6-4B9F-ABEE-C0C3CF407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535C409F-D0F8-49A9-B1AF-0199A3E7AAC3}"/>
              </a:ext>
            </a:extLst>
          </p:cNvPr>
          <p:cNvSpPr txBox="1"/>
          <p:nvPr/>
        </p:nvSpPr>
        <p:spPr>
          <a:xfrm>
            <a:off x="550590" y="4165834"/>
            <a:ext cx="1010765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4023900063"/>
      </p:ext>
    </p:extLst>
  </p:cSld>
  <p:clrMapOvr>
    <a:overrideClrMapping bg1="lt1" tx1="dk1" bg2="lt2" tx2="dk2" accent1="accent1" accent2="accent2" accent3="accent3" accent4="accent4" accent5="accent5" accent6="accent6" hlink="hlink" folHlink="folHlink"/>
  </p:clrMapOvr>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754326"/>
          </a:xfrm>
          <a:prstGeom prst="rect">
            <a:avLst/>
          </a:prstGeom>
        </p:spPr>
        <p:txBody>
          <a:bodyPr wrap="square">
            <a:spAutoFit/>
          </a:bodyPr>
          <a:lstStyle/>
          <a:p>
            <a:r>
              <a:rPr lang="en-IN" sz="1600" dirty="0">
                <a:solidFill>
                  <a:srgbClr val="298AE5"/>
                </a:solidFill>
                <a:latin typeface="Segoe UI" panose="020B0502040204020203" pitchFamily="34" charset="0"/>
                <a:cs typeface="Segoe UI" panose="020B0502040204020203" pitchFamily="34" charset="0"/>
              </a:rPr>
              <a:t> </a:t>
            </a:r>
            <a:r>
              <a:rPr lang="en-IN" dirty="0">
                <a:solidFill>
                  <a:srgbClr val="0077AA"/>
                </a:solidFill>
                <a:latin typeface="Segoe UI" panose="020B0502040204020203" pitchFamily="34" charset="0"/>
                <a:cs typeface="Segoe UI" panose="020B0502040204020203" pitchFamily="34" charset="0"/>
              </a:rPr>
              <a:t>START TRANSACTION</a:t>
            </a:r>
          </a:p>
          <a:p>
            <a:r>
              <a:rPr lang="en-IN" dirty="0">
                <a:solidFill>
                  <a:srgbClr val="0077AA"/>
                </a:solidFill>
                <a:latin typeface="Segoe UI" panose="020B0502040204020203" pitchFamily="34" charset="0"/>
                <a:cs typeface="Segoe UI" panose="020B0502040204020203" pitchFamily="34" charset="0"/>
              </a:rPr>
              <a:t>     [transaction_characteristic]</a:t>
            </a:r>
          </a:p>
          <a:p>
            <a:endParaRPr lang="en-IN" dirty="0">
              <a:solidFill>
                <a:srgbClr val="0077AA"/>
              </a:solidFill>
              <a:latin typeface="Segoe UI" panose="020B0502040204020203" pitchFamily="34" charset="0"/>
              <a:cs typeface="Segoe UI" panose="020B0502040204020203" pitchFamily="34" charset="0"/>
            </a:endParaRPr>
          </a:p>
          <a:p>
            <a:r>
              <a:rPr lang="en-IN" dirty="0">
                <a:solidFill>
                  <a:srgbClr val="0077AA"/>
                </a:solidFill>
                <a:latin typeface="Segoe UI" panose="020B0502040204020203" pitchFamily="34" charset="0"/>
                <a:cs typeface="Segoe UI" panose="020B0502040204020203" pitchFamily="34" charset="0"/>
              </a:rPr>
              <a:t> transaction_characteristic:</a:t>
            </a:r>
          </a:p>
          <a:p>
            <a:r>
              <a:rPr lang="en-IN" dirty="0">
                <a:solidFill>
                  <a:srgbClr val="0077AA"/>
                </a:solidFill>
                <a:latin typeface="Segoe UI" panose="020B0502040204020203" pitchFamily="34" charset="0"/>
                <a:cs typeface="Segoe UI" panose="020B0502040204020203" pitchFamily="34" charset="0"/>
              </a:rPr>
              <a:t>  | READ WRITE</a:t>
            </a:r>
          </a:p>
          <a:p>
            <a:r>
              <a:rPr lang="en-IN" dirty="0">
                <a:solidFill>
                  <a:srgbClr val="0077AA"/>
                </a:solidFill>
                <a:latin typeface="Segoe UI" panose="020B0502040204020203" pitchFamily="34" charset="0"/>
                <a:cs typeface="Segoe UI" panose="020B0502040204020203" pitchFamily="34" charset="0"/>
              </a:rPr>
              <a:t>  | READ ONLY</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id="{DBE0CB22-B4D5-4F5C-8A74-EB8B79DF1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09082341"/>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923330"/>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COMMIT [WORK]</a:t>
            </a:r>
          </a:p>
          <a:p>
            <a:r>
              <a:rPr lang="en-IN" dirty="0">
                <a:solidFill>
                  <a:srgbClr val="0077AA"/>
                </a:solidFill>
                <a:latin typeface="Segoe UI" panose="020B0502040204020203" pitchFamily="34" charset="0"/>
                <a:cs typeface="Segoe UI" panose="020B0502040204020203" pitchFamily="34" charset="0"/>
              </a:rPr>
              <a:t>ROLLBACK [WORK] </a:t>
            </a:r>
          </a:p>
          <a:p>
            <a:r>
              <a:rPr lang="en-IN" dirty="0">
                <a:solidFill>
                  <a:srgbClr val="0077AA"/>
                </a:solidFill>
                <a:latin typeface="Segoe UI" panose="020B0502040204020203" pitchFamily="34" charset="0"/>
                <a:cs typeface="Segoe UI" panose="020B0502040204020203" pitchFamily="34" charset="0"/>
              </a:rPr>
              <a:t>SET autocommit = {0 | 1}</a:t>
            </a:r>
            <a:endParaRPr lang="en-US" dirty="0">
              <a:solidFill>
                <a:srgbClr val="0077AA"/>
              </a:solidFill>
              <a:latin typeface="Segoe UI" panose="020B0502040204020203" pitchFamily="34" charset="0"/>
              <a:cs typeface="Segoe UI" panose="020B0502040204020203" pitchFamily="34" charset="0"/>
            </a:endParaRPr>
          </a:p>
        </p:txBody>
      </p:sp>
      <p:sp>
        <p:nvSpPr>
          <p:cNvPr id="8" name="Rectangle 7"/>
          <p:cNvSpPr/>
          <p:nvPr/>
        </p:nvSpPr>
        <p:spPr>
          <a:xfrm>
            <a:off x="1676182" y="3272790"/>
            <a:ext cx="891424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564904"/>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340659"/>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4869160"/>
            <a:ext cx="2916894" cy="36933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id="{81A96C0D-5B29-4B9F-8310-1FBE27C491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66896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id="{9C792D0C-DD56-4646-AD1A-5EE5C44FCB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57367082"/>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id="{F18A3D98-818C-4310-B9A6-0E7510554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6219"/>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id="{052209CE-A055-4734-BDB2-4A50BD6B9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4098058"/>
      </p:ext>
    </p:extLst>
  </p:cSld>
  <p:clrMapOvr>
    <a:masterClrMapping/>
  </p:clrMapOvr>
  <p:transition spd="slow"/>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id="{04724450-2A32-4CA5-985D-B23E86E2E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85638699"/>
      </p:ext>
    </p:extLst>
  </p:cSld>
  <p:clrMapOvr>
    <a:masterClrMapping/>
  </p:clrMapOvr>
  <p:transition spd="slow"/>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id="{9A5B8C0B-86DC-4D30-8986-625FFF3A8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066063075"/>
      </p:ext>
    </p:extLst>
  </p:cSld>
  <p:clrMapOvr>
    <a:masterClrMapping/>
  </p:clrMapOvr>
  <p:transition spd="slow"/>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id="{CE3F5B9B-24A0-4122-BFC8-08ECCA775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575041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id="{59A92DE9-2F6B-4F46-915C-9D98D4FF9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549962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id="{A2CA4603-C672-4E88-A680-1C5E618EC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964563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id="{8C4D1FFC-3DEB-4873-8FB6-DD09E598C1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0094404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id="{0E2A5B25-9D9E-4EB8-8DBB-43AA19FFD1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207388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val="20000"/>
                    </a:ext>
                  </a:extLst>
                </a:gridCol>
                <a:gridCol w="2203692">
                  <a:extLst>
                    <a:ext uri="{9D8B030D-6E8A-4147-A177-3AD203B41FA5}">
                      <a16:colId xmlns:a16="http://schemas.microsoft.com/office/drawing/2014/main" val="20001"/>
                    </a:ext>
                  </a:extLst>
                </a:gridCol>
                <a:gridCol w="2291840">
                  <a:extLst>
                    <a:ext uri="{9D8B030D-6E8A-4147-A177-3AD203B41FA5}">
                      <a16:colId xmlns:a16="http://schemas.microsoft.com/office/drawing/2014/main" val="20002"/>
                    </a:ext>
                  </a:extLst>
                </a:gridCol>
                <a:gridCol w="2203694">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id="{3CE7CC4E-CB01-44D0-A0A4-AA32AC97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33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id="{A69EF35C-FA59-458F-BAAE-233B8DB3F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1062840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id="{9D80A378-A6DB-4D77-BF22-740910400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1954587"/>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CCBD4A6-4E52-4832-9DAD-132445AB2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26531917"/>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80BF3B9-10E7-4751-B3C9-41E4186B3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id="{B8B65877-C884-48AA-9B46-0B1813447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029548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val="20000"/>
                    </a:ext>
                  </a:extLst>
                </a:gridCol>
                <a:gridCol w="2128067">
                  <a:extLst>
                    <a:ext uri="{9D8B030D-6E8A-4147-A177-3AD203B41FA5}">
                      <a16:colId xmlns:a16="http://schemas.microsoft.com/office/drawing/2014/main" val="20001"/>
                    </a:ext>
                  </a:extLst>
                </a:gridCol>
                <a:gridCol w="2128067">
                  <a:extLst>
                    <a:ext uri="{9D8B030D-6E8A-4147-A177-3AD203B41FA5}">
                      <a16:colId xmlns:a16="http://schemas.microsoft.com/office/drawing/2014/main" val="20002"/>
                    </a:ext>
                  </a:extLst>
                </a:gridCol>
                <a:gridCol w="307387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id="{42147D3B-6147-4213-B752-FB4C023DF1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733200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val="20000"/>
                    </a:ext>
                  </a:extLst>
                </a:gridCol>
                <a:gridCol w="3043316">
                  <a:extLst>
                    <a:ext uri="{9D8B030D-6E8A-4147-A177-3AD203B41FA5}">
                      <a16:colId xmlns:a16="http://schemas.microsoft.com/office/drawing/2014/main" val="20001"/>
                    </a:ext>
                  </a:extLst>
                </a:gridCol>
                <a:gridCol w="3043316">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id="{6C4DDF01-E21E-42DB-A124-C5DBCDC85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4913710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id="{F7F7E17F-DC24-4378-8C5B-63F9F4598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24E88342-DE0A-47C3-AE87-CADF07E46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5710160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id="{FDA1D036-A77C-4956-B379-55F33A575D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val="20000"/>
                    </a:ext>
                  </a:extLst>
                </a:gridCol>
                <a:gridCol w="4549638">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9" name="Picture 8">
            <a:extLst>
              <a:ext uri="{FF2B5EF4-FFF2-40B4-BE49-F238E27FC236}">
                <a16:creationId xmlns:a16="http://schemas.microsoft.com/office/drawing/2014/main" id="{DDF4DE13-9C8A-479C-9AEA-27F398C76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83721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id="{4F867958-8963-4763-A5D8-6DBA4888AE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9962010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val="20000"/>
                    </a:ext>
                  </a:extLst>
                </a:gridCol>
                <a:gridCol w="4571405">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val="20000"/>
                    </a:ext>
                  </a:extLst>
                </a:gridCol>
                <a:gridCol w="456052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pic>
        <p:nvPicPr>
          <p:cNvPr id="13" name="Picture 12">
            <a:extLst>
              <a:ext uri="{FF2B5EF4-FFF2-40B4-BE49-F238E27FC236}">
                <a16:creationId xmlns:a16="http://schemas.microsoft.com/office/drawing/2014/main" id="{FC94AB6A-7AA9-42B1-A4B0-786B61B78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420917954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id="{A0CB1152-68DC-4459-9EE8-05EF094CED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val="20000"/>
                    </a:ext>
                  </a:extLst>
                </a:gridCol>
                <a:gridCol w="2133322">
                  <a:extLst>
                    <a:ext uri="{9D8B030D-6E8A-4147-A177-3AD203B41FA5}">
                      <a16:colId xmlns:a16="http://schemas.microsoft.com/office/drawing/2014/main" val="20001"/>
                    </a:ext>
                  </a:extLst>
                </a:gridCol>
                <a:gridCol w="2133322">
                  <a:extLst>
                    <a:ext uri="{9D8B030D-6E8A-4147-A177-3AD203B41FA5}">
                      <a16:colId xmlns:a16="http://schemas.microsoft.com/office/drawing/2014/main" val="20002"/>
                    </a:ext>
                  </a:extLst>
                </a:gridCol>
                <a:gridCol w="3047603">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71B75666-073F-48F7-8F03-79576F4C3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704261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val="20000"/>
                    </a:ext>
                  </a:extLst>
                </a:gridCol>
                <a:gridCol w="3047603">
                  <a:extLst>
                    <a:ext uri="{9D8B030D-6E8A-4147-A177-3AD203B41FA5}">
                      <a16:colId xmlns:a16="http://schemas.microsoft.com/office/drawing/2014/main" val="20001"/>
                    </a:ext>
                  </a:extLst>
                </a:gridCol>
                <a:gridCol w="304760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val="20000"/>
                    </a:ext>
                  </a:extLst>
                </a:gridCol>
                <a:gridCol w="3022207">
                  <a:extLst>
                    <a:ext uri="{9D8B030D-6E8A-4147-A177-3AD203B41FA5}">
                      <a16:colId xmlns:a16="http://schemas.microsoft.com/office/drawing/2014/main" val="20001"/>
                    </a:ext>
                  </a:extLst>
                </a:gridCol>
                <a:gridCol w="3022207">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pic>
        <p:nvPicPr>
          <p:cNvPr id="10" name="Picture 9">
            <a:extLst>
              <a:ext uri="{FF2B5EF4-FFF2-40B4-BE49-F238E27FC236}">
                <a16:creationId xmlns:a16="http://schemas.microsoft.com/office/drawing/2014/main" id="{BD8D3099-0BA4-4A69-96FB-CAC74B212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60451415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id="{69E625C0-F2E8-495A-AEA4-B5C7264974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77053545"/>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13308742"/>
              </p:ext>
            </p:extLst>
          </p:nvPr>
        </p:nvGraphicFramePr>
        <p:xfrm>
          <a:off x="228570" y="4029799"/>
          <a:ext cx="11580893" cy="2135505"/>
        </p:xfrm>
        <a:graphic>
          <a:graphicData uri="http://schemas.openxmlformats.org/drawingml/2006/table">
            <a:tbl>
              <a:tblPr>
                <a:tableStyleId>{69C7853C-536D-4A76-A0AE-DD22124D55A5}</a:tableStyleId>
              </a:tblPr>
              <a:tblGrid>
                <a:gridCol w="2209512">
                  <a:extLst>
                    <a:ext uri="{9D8B030D-6E8A-4147-A177-3AD203B41FA5}">
                      <a16:colId xmlns:a16="http://schemas.microsoft.com/office/drawing/2014/main" val="20000"/>
                    </a:ext>
                  </a:extLst>
                </a:gridCol>
                <a:gridCol w="2438083">
                  <a:extLst>
                    <a:ext uri="{9D8B030D-6E8A-4147-A177-3AD203B41FA5}">
                      <a16:colId xmlns:a16="http://schemas.microsoft.com/office/drawing/2014/main" val="20001"/>
                    </a:ext>
                  </a:extLst>
                </a:gridCol>
                <a:gridCol w="2514273">
                  <a:extLst>
                    <a:ext uri="{9D8B030D-6E8A-4147-A177-3AD203B41FA5}">
                      <a16:colId xmlns:a16="http://schemas.microsoft.com/office/drawing/2014/main" val="20002"/>
                    </a:ext>
                  </a:extLst>
                </a:gridCol>
                <a:gridCol w="2492581">
                  <a:extLst>
                    <a:ext uri="{9D8B030D-6E8A-4147-A177-3AD203B41FA5}">
                      <a16:colId xmlns:a16="http://schemas.microsoft.com/office/drawing/2014/main" val="20003"/>
                    </a:ext>
                  </a:extLst>
                </a:gridCol>
                <a:gridCol w="1926444">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9524" marR="952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9524" marR="952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9524" marR="952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9524" marR="9524" marT="9525" marB="0" anchor="ctr"/>
                </a:tc>
                <a:tc>
                  <a:txBody>
                    <a:bodyPr/>
                    <a:lstStyle/>
                    <a:p>
                      <a:pPr algn="l" fontAlgn="b"/>
                      <a:r>
                        <a:rPr lang="en-US" sz="1800" u="none" strike="noStrike" dirty="0">
                          <a:effectLst/>
                        </a:rPr>
                        <a:t>Bus, Cycle</a:t>
                      </a:r>
                      <a:r>
                        <a:rPr lang="en-US" sz="1800" u="none" strike="noStrike">
                          <a:effectLst/>
                        </a:rPr>
                        <a:t>,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28571" y="839242"/>
            <a:ext cx="4140942"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228570" y="1481624"/>
            <a:ext cx="11657083"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pic>
        <p:nvPicPr>
          <p:cNvPr id="8" name="Picture 7">
            <a:extLst>
              <a:ext uri="{FF2B5EF4-FFF2-40B4-BE49-F238E27FC236}">
                <a16:creationId xmlns:a16="http://schemas.microsoft.com/office/drawing/2014/main" id="{75818639-733D-4C99-AA6E-841D98AC2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A719D296-BB04-4E7A-BE26-3A4806B841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0578913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id="{25ADC5A5-49E9-42C1-930F-A67C357F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925717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37766"/>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D4585D5-E621-45F5-B88F-C459E897E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id="{94081766-5B8F-4133-80BD-3E0FF5394F41}"/>
              </a:ext>
            </a:extLst>
          </p:cNvPr>
          <p:cNvSpPr txBox="1"/>
          <p:nvPr/>
        </p:nvSpPr>
        <p:spPr>
          <a:xfrm>
            <a:off x="1676400" y="4593322"/>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2F9D832D-DC13-4570-B214-EAE13775FB56}"/>
              </a:ext>
            </a:extLst>
          </p:cNvPr>
          <p:cNvSpPr/>
          <p:nvPr/>
        </p:nvSpPr>
        <p:spPr>
          <a:xfrm>
            <a:off x="191344" y="736214"/>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Statements that return a </a:t>
            </a:r>
            <a:r>
              <a:rPr lang="en-IN" b="1" dirty="0">
                <a:solidFill>
                  <a:schemeClr val="tx1">
                    <a:lumMod val="85000"/>
                    <a:lumOff val="15000"/>
                  </a:schemeClr>
                </a:solidFill>
                <a:latin typeface="Palatino Linotype" panose="02040502050505030304" pitchFamily="18" charset="0"/>
              </a:rPr>
              <a:t>result set </a:t>
            </a:r>
            <a:r>
              <a:rPr lang="en-IN" dirty="0">
                <a:solidFill>
                  <a:schemeClr val="tx1">
                    <a:lumMod val="85000"/>
                    <a:lumOff val="15000"/>
                  </a:schemeClr>
                </a:solidFill>
                <a:latin typeface="Palatino Linotype" panose="02040502050505030304" pitchFamily="18" charset="0"/>
              </a:rPr>
              <a:t>can be used within a STORED PROCEDURE but not within a STORED FUNCTION. This prohibition includes</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a:t>
            </a:r>
            <a:r>
              <a:rPr lang="en-IN" dirty="0">
                <a:solidFill>
                  <a:schemeClr val="tx1">
                    <a:lumMod val="85000"/>
                    <a:lumOff val="15000"/>
                  </a:schemeClr>
                </a:solidFill>
                <a:latin typeface="Palatino Linotype" panose="02040502050505030304" pitchFamily="18" charset="0"/>
              </a:rPr>
              <a:t>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1">
                    <a:lumMod val="85000"/>
                    <a:lumOff val="1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1">
                    <a:lumMod val="85000"/>
                    <a:lumOff val="15000"/>
                  </a:schemeClr>
                </a:solidFill>
                <a:latin typeface="Palatino Linotype" panose="02040502050505030304" pitchFamily="18" charset="0"/>
              </a:rPr>
              <a: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1">
                    <a:lumMod val="85000"/>
                    <a:lumOff val="15000"/>
                  </a:schemeClr>
                </a:solidFill>
                <a:latin typeface="Palatino Linotype" panose="02040502050505030304" pitchFamily="18" charset="0"/>
              </a:rPr>
              <a:t>, and</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etc. are permits STORED PROCEDURES, (</a:t>
            </a:r>
            <a:r>
              <a:rPr lang="en-US" sz="2000" b="1" dirty="0">
                <a:solidFill>
                  <a:srgbClr val="C00000"/>
                </a:solidFill>
                <a:latin typeface="Palatino Linotype" panose="02040502050505030304" pitchFamily="18" charset="0"/>
              </a:rPr>
              <a:t>but not </a:t>
            </a:r>
            <a:r>
              <a:rPr lang="en-US" dirty="0">
                <a:solidFill>
                  <a:schemeClr val="tx1">
                    <a:lumMod val="85000"/>
                    <a:lumOff val="15000"/>
                  </a:schemeClr>
                </a:solidFill>
                <a:latin typeface="Palatino Linotype" panose="02040502050505030304" pitchFamily="18" charset="0"/>
              </a:rPr>
              <a:t>STORED FUNCTIONS).</a:t>
            </a:r>
            <a:endParaRPr lang="en-IN" dirty="0">
              <a:solidFill>
                <a:schemeClr val="tx1">
                  <a:lumMod val="85000"/>
                  <a:lumOff val="15000"/>
                </a:schemeClr>
              </a:solidFill>
              <a:latin typeface="Palatino Linotype" panose="02040502050505030304" pitchFamily="18" charset="0"/>
            </a:endParaRPr>
          </a:p>
        </p:txBody>
      </p:sp>
    </p:spTree>
    <p:extLst>
      <p:ext uri="{BB962C8B-B14F-4D97-AF65-F5344CB8AC3E}">
        <p14:creationId xmlns:p14="http://schemas.microsoft.com/office/powerpoint/2010/main" val="369113892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id="{76C37FF1-5F83-4096-AE0F-19D8D046A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17" y="693052"/>
            <a:ext cx="11688604" cy="369284"/>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42" y="1419422"/>
            <a:ext cx="9948409" cy="1015531"/>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40" y="2925010"/>
            <a:ext cx="11153662" cy="1661777"/>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21" indent="-285721"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pic>
        <p:nvPicPr>
          <p:cNvPr id="6" name="Picture 5">
            <a:extLst>
              <a:ext uri="{FF2B5EF4-FFF2-40B4-BE49-F238E27FC236}">
                <a16:creationId xmlns:a16="http://schemas.microsoft.com/office/drawing/2014/main" id="{274B243F-424B-400C-A9B8-C7BD57DBD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CBE161DF-5E39-470B-B8B9-42DD0889D0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id="{58E28B3B-3A4B-4C20-A00B-EF8C6DC24001}"/>
              </a:ext>
            </a:extLst>
          </p:cNvPr>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proc_parameter - out | inout param-name type</a:t>
            </a:r>
          </a:p>
        </p:txBody>
      </p:sp>
    </p:spTree>
    <p:extLst>
      <p:ext uri="{BB962C8B-B14F-4D97-AF65-F5344CB8AC3E}">
        <p14:creationId xmlns:p14="http://schemas.microsoft.com/office/powerpoint/2010/main" val="2425644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AD3F21-1AE2-43D1-951F-4CC2A5B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5044494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id="{A538FB8E-0D2D-4118-8D1B-E1B410AAF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18865071"/>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07732951-CC68-4EC6-B920-4202733EF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08170250"/>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E6F64E1-9390-462B-8DA1-03E5FD1A75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42084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pic>
        <p:nvPicPr>
          <p:cNvPr id="5" name="Picture 4">
            <a:extLst>
              <a:ext uri="{FF2B5EF4-FFF2-40B4-BE49-F238E27FC236}">
                <a16:creationId xmlns:a16="http://schemas.microsoft.com/office/drawing/2014/main" id="{6D85AF99-B52C-401E-A74A-185BA8EB0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id="{14D6BA36-3F54-4FE1-B6C5-88DB51EFA64B}"/>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13" name="Rectangle 12">
            <a:extLst>
              <a:ext uri="{FF2B5EF4-FFF2-40B4-BE49-F238E27FC236}">
                <a16:creationId xmlns:a16="http://schemas.microsoft.com/office/drawing/2014/main" id="{25D4845A-B521-4054-8E57-FD1C97E9C2C8}"/>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14" name="TextBox 13">
            <a:extLst>
              <a:ext uri="{FF2B5EF4-FFF2-40B4-BE49-F238E27FC236}">
                <a16:creationId xmlns:a16="http://schemas.microsoft.com/office/drawing/2014/main" id="{7CA1D15A-6180-4AB5-A154-87C268EAB8DC}"/>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A397F580-D2AA-4465-B4A3-789C4046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4860134"/>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93AB8AC0-08A5-42E1-9D97-C91823708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7963402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id="{40E18E86-E0C6-4D31-9D47-01B03F16AF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966268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id="{23E2561C-5929-4549-A242-64F8D99B0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9702557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id="{788ECE69-2A6A-4C8F-AE3A-7A4A4275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id="{BB455B9A-1F9F-4F47-9C99-460A769C7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val="204203443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id="{C1A06C5C-EEEC-445F-93D6-AEAB1BFE9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id="{1F8247D9-3A6B-4F73-96BC-7D615A271328}"/>
              </a:ext>
            </a:extLst>
          </p:cNvPr>
          <p:cNvGraphicFramePr>
            <a:graphicFrameLocks noGrp="1"/>
          </p:cNvGraphicFramePr>
          <p:nvPr>
            <p:extLst>
              <p:ext uri="{D42A27DB-BD31-4B8C-83A1-F6EECF244321}">
                <p14:modId xmlns:p14="http://schemas.microsoft.com/office/powerpoint/2010/main"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val="1380068625"/>
                    </a:ext>
                  </a:extLst>
                </a:gridCol>
                <a:gridCol w="3041618">
                  <a:extLst>
                    <a:ext uri="{9D8B030D-6E8A-4147-A177-3AD203B41FA5}">
                      <a16:colId xmlns:a16="http://schemas.microsoft.com/office/drawing/2014/main"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sp>
        <p:nvSpPr>
          <p:cNvPr id="12" name="Rectangle 11">
            <a:extLst>
              <a:ext uri="{FF2B5EF4-FFF2-40B4-BE49-F238E27FC236}">
                <a16:creationId xmlns:a16="http://schemas.microsoft.com/office/drawing/2014/main"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val="34651244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424485-387B-4F52-B708-EC18703A6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1460179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id="{264C1A53-A772-47D6-837F-8549749FA4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968132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rgbClr val="0077AA"/>
                </a:solidFill>
                <a:latin typeface="Segoe UI Semilight" panose="020B0402040204020203" pitchFamily="34" charset="0"/>
                <a:cs typeface="Segoe UI Semilight" panose="020B0402040204020203" pitchFamily="34" charset="0"/>
              </a:rPr>
              <a:t>   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rgbClr val="0077AA"/>
                </a:solidFill>
                <a:latin typeface="Segoe UI Semilight" panose="020B0402040204020203" pitchFamily="34" charset="0"/>
                <a:cs typeface="Segoe UI Semilight" panose="020B0402040204020203" pitchFamily="34" charset="0"/>
              </a:rPr>
              <a:t>   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8860013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id="{6A3E7C89-1AB7-4937-B597-7C97920F4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503978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id="{F2063924-0DD0-426E-B45B-B06D07D99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0844497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E4950592-095B-4C53-93C0-4701A6DC83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0086323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begin</a:t>
            </a:r>
          </a:p>
          <a:p>
            <a:pPr marL="174625" indent="-174625"/>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3654426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id="{0BBD154F-8AB3-4057-A161-AAD968178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256918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id="{D0A7CBCB-7C39-4366-9F8D-9978908D8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81045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776BD-8251-41BA-9BD0-9E8B322E62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6471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id="{6C7107E2-8357-45C0-84DA-49ED19628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4093036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308074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317766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id="{A10FBD7A-83CE-4BD2-B1EB-76CE5D727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396936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43B984A7-81CE-49CB-8860-7EE3BFBDA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8274693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id="{6D7A3C7C-268E-4ACB-A61F-5790775C9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B7E78470-387C-4E67-9CEB-5029DE91AD36}"/>
              </a:ext>
            </a:extLst>
          </p:cNvPr>
          <p:cNvSpPr/>
          <p:nvPr/>
        </p:nvSpPr>
        <p:spPr>
          <a:xfrm>
            <a:off x="260467" y="3429000"/>
            <a:ext cx="11593288" cy="1384995"/>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ERROR 1336 (0A000) : Dynamic SQL is not allowed in stored function or trigger.</a:t>
            </a:r>
          </a:p>
        </p:txBody>
      </p:sp>
      <p:sp>
        <p:nvSpPr>
          <p:cNvPr id="9" name="Rectangle 8">
            <a:extLst>
              <a:ext uri="{FF2B5EF4-FFF2-40B4-BE49-F238E27FC236}">
                <a16:creationId xmlns:a16="http://schemas.microsoft.com/office/drawing/2014/main" id="{7534D259-070A-4EAB-AAAF-5CDE1A00D255}"/>
              </a:ext>
            </a:extLst>
          </p:cNvPr>
          <p:cNvSpPr/>
          <p:nvPr/>
        </p:nvSpPr>
        <p:spPr>
          <a:xfrm>
            <a:off x="298562" y="5047436"/>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4507137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633670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B8A17B3F-CAA5-4093-A098-3DA35FE41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C60A701A-7331-48B8-8EC5-FF3CB74654F8}"/>
              </a:ext>
            </a:extLst>
          </p:cNvPr>
          <p:cNvSpPr/>
          <p:nvPr/>
        </p:nvSpPr>
        <p:spPr>
          <a:xfrm>
            <a:off x="6599262" y="4217020"/>
            <a:ext cx="55446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MAX(deptno)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0CE15BD7-996A-4198-9635-8C6A3B696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9725548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536575" indent="-536575"/>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94986632-D93B-44A9-950F-7A0F6BA6F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6056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id="{E54F738F-57FA-40FF-8F13-4A46DA274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70004520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BB7B94-80FB-40D9-9578-D7FC4C5D6C39}"/>
              </a:ext>
            </a:extLst>
          </p:cNvPr>
          <p:cNvSpPr/>
          <p:nvPr/>
        </p:nvSpPr>
        <p:spPr>
          <a:xfrm>
            <a:off x="334800" y="1270800"/>
            <a:ext cx="11302528"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12"/>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12"/>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12"/>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13" y="4829142"/>
            <a:ext cx="11301952" cy="400058"/>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
        <p:nvSpPr>
          <p:cNvPr id="5" name="Rectangle 4">
            <a:extLst>
              <a:ext uri="{FF2B5EF4-FFF2-40B4-BE49-F238E27FC236}">
                <a16:creationId xmlns:a16="http://schemas.microsoft.com/office/drawing/2014/main" id="{E6187619-2C5D-4954-AA6C-B6B98B773946}"/>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 Examples</a:t>
            </a:r>
          </a:p>
        </p:txBody>
      </p:sp>
      <p:pic>
        <p:nvPicPr>
          <p:cNvPr id="8" name="Picture 7">
            <a:extLst>
              <a:ext uri="{FF2B5EF4-FFF2-40B4-BE49-F238E27FC236}">
                <a16:creationId xmlns:a16="http://schemas.microsoft.com/office/drawing/2014/main" id="{3D882D37-B919-4F2B-A96E-8D7E4B5C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7B1E461F-AF29-43D0-83A2-C3D3602ABF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4091790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id="{1865B371-255A-4DC6-9655-3045D279F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2411739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id="{C26CADAA-357C-40B9-9E7C-DCFE030A3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818721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id="{6640C37B-66EA-460E-A84E-83A3D930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22119115"/>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8762187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9B2E525-ADC7-402D-97C6-B40A8EDBE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val="3252375101"/>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680F147C-8E68-494D-B37E-AEC78AC2F0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882468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1658712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3040374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50444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id="{6FE19AA8-EC86-4E9E-84BB-5686A3793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7078150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id="{76C5D1E2-FD71-419D-89C6-5FAEE5229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7337373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val="196050906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CDCD7C68-E93F-4C64-AF6D-66AC9420B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5734878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id="{95DF2195-400A-4F36-A325-E01E15A019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094501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0109849-CC96-4041-B7D4-2C8B8A85B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42202093"/>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id="{0FFFAB86-540E-4E27-BF14-D21148AF0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7482127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5CD1A82A-D9C4-40D7-9EF5-80468B5B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id="{886D1A95-CC4A-49A6-A0E6-C95B29E02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9263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id="{D3F2BF50-22CB-4721-84FC-BD15D8962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id="{E46EF2B0-B04D-49ED-9C1A-DE7006A25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787690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913E2B32-F40D-4EFF-A14B-C3DA3034A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id="{58C5D709-11EE-40B5-87F2-55CFDF9A5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id="{A3D49138-D6C8-4E55-B49E-9B5592955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val="157975843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id="{644FD397-BB14-4C28-BFD5-13382AC49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576630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id="{23B8C8B9-B711-4565-8EE5-45BA90BB7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1539921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id="{B971169E-0F9E-4E3B-8CC5-037DC5B5A7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id="{C5C4B9D1-3AEA-487F-86C9-9913B8413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7676628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218368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id="{A8669984-1236-427A-9C0B-17BF05402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82652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id="{80E38DD7-68CA-4AF5-BA95-5D6FEA690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125923158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id="{D83BF017-A38B-4D3F-BCB8-426B95E1B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480920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id="{85FF4395-9D90-465A-A595-DAB02FCE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106129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id="{A34E74F0-21B6-43FA-BA2C-C388254DB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671956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id="{DA26F15D-4215-4DDD-9D6F-C24A48704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4824690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id="{391EDE28-D67A-47D8-8D95-08AE98168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7923948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F30F7241-BA1D-4625-954E-F76AF4E311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0115214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id="{C9E33E0E-1E49-4411-AA91-11145D1F24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id="{B6539E1F-C2AA-44D6-9F84-6A008E6B1ED5}"/>
              </a:ext>
            </a:extLst>
          </p:cNvPr>
          <p:cNvGraphicFramePr>
            <a:graphicFrameLocks noGrp="1"/>
          </p:cNvGraphicFramePr>
          <p:nvPr>
            <p:extLst>
              <p:ext uri="{D42A27DB-BD31-4B8C-83A1-F6EECF244321}">
                <p14:modId xmlns:p14="http://schemas.microsoft.com/office/powerpoint/2010/main"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val="3484583743"/>
                    </a:ext>
                  </a:extLst>
                </a:gridCol>
                <a:gridCol w="943830">
                  <a:extLst>
                    <a:ext uri="{9D8B030D-6E8A-4147-A177-3AD203B41FA5}">
                      <a16:colId xmlns:a16="http://schemas.microsoft.com/office/drawing/2014/main"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15808501"/>
                  </a:ext>
                </a:extLst>
              </a:tr>
            </a:tbl>
          </a:graphicData>
        </a:graphic>
      </p:graphicFrame>
      <p:sp>
        <p:nvSpPr>
          <p:cNvPr id="29" name="Callout: Line 28">
            <a:extLst>
              <a:ext uri="{FF2B5EF4-FFF2-40B4-BE49-F238E27FC236}">
                <a16:creationId xmlns:a16="http://schemas.microsoft.com/office/drawing/2014/main"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BDB00C-253E-4100-824C-0ED6FB33F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6931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2118244-7ED0-4488-87AF-C50A72DA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5855449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val="20000"/>
                    </a:ext>
                  </a:extLst>
                </a:gridCol>
                <a:gridCol w="1562836">
                  <a:extLst>
                    <a:ext uri="{9D8B030D-6E8A-4147-A177-3AD203B41FA5}">
                      <a16:colId xmlns:a16="http://schemas.microsoft.com/office/drawing/2014/main" val="20001"/>
                    </a:ext>
                  </a:extLst>
                </a:gridCol>
                <a:gridCol w="1797261">
                  <a:extLst>
                    <a:ext uri="{9D8B030D-6E8A-4147-A177-3AD203B41FA5}">
                      <a16:colId xmlns:a16="http://schemas.microsoft.com/office/drawing/2014/main" val="20002"/>
                    </a:ext>
                  </a:extLst>
                </a:gridCol>
                <a:gridCol w="1797261">
                  <a:extLst>
                    <a:ext uri="{9D8B030D-6E8A-4147-A177-3AD203B41FA5}">
                      <a16:colId xmlns:a16="http://schemas.microsoft.com/office/drawing/2014/main" val="20003"/>
                    </a:ext>
                  </a:extLst>
                </a:gridCol>
                <a:gridCol w="1797261">
                  <a:extLst>
                    <a:ext uri="{9D8B030D-6E8A-4147-A177-3AD203B41FA5}">
                      <a16:colId xmlns:a16="http://schemas.microsoft.com/office/drawing/2014/main"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65B8DA0-3A9B-40BF-8B7A-5487FBB1A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330245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id="{B1C3B606-D8FD-4BC9-97CC-2EFFC886B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8128176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id="{DDA7439B-D822-47CF-ABB8-C5319C502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0868598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id="{1303F7B1-3626-44ED-A401-FF4338EE7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101739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3">
                  <a:extLst>
                    <a:ext uri="{9D8B030D-6E8A-4147-A177-3AD203B41FA5}">
                      <a16:colId xmlns:a16="http://schemas.microsoft.com/office/drawing/2014/main"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7D165E7-5914-4251-8055-AFF62DBDC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2805682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id="{28355F3B-CA8A-49EE-86A9-C775BA49A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5836828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id="{6B7244F9-CD20-445A-A046-C3528E5AF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7474054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val="20000"/>
                    </a:ext>
                  </a:extLst>
                </a:gridCol>
                <a:gridCol w="7951422">
                  <a:extLst>
                    <a:ext uri="{9D8B030D-6E8A-4147-A177-3AD203B41FA5}">
                      <a16:colId xmlns:a16="http://schemas.microsoft.com/office/drawing/2014/main"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id="{20659A8C-1EC0-4B15-B95E-4B31A730E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7082556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id="{C2A9F494-ECC1-4A8D-909E-014B91DA9B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020918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id="{4D34C6CC-58F6-4643-90E8-74086DBFA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0283377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id="{AB56BD97-8F10-43B0-B551-7CBD6D11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39359455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id="{D940AAE4-0028-4B70-A9BD-1674E4304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226846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id="{1C74795F-3058-4F1C-9881-B1C90E67B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4701963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9155BA-6506-4366-ACA1-D85C6CD35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3139577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052635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6489200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id="{F0297F16-AAE8-4B23-967D-6DFEDF86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2445300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id="{2A329262-BE96-4D9F-92CD-E0E199AC0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912025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id="{00E81D90-0153-48F0-9EBD-DA8867283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13384033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id="{FA16F4A6-5BCD-49A7-A37A-612E1817E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830068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id="{513FCEEB-4A78-4D98-9737-88DA82C186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51689127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id="{D9E2D063-764F-490E-8D57-3078AA1E8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3822981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id="{005431A9-6C65-434F-B7A6-5FF72F8B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70319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id="{DDDCB8D6-0FC8-4EBD-9C6A-FA86141310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91455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id="{406712A8-47D7-448F-952D-57A4E3FAF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0769417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CCF1A8-ED46-4517-921F-1DF0B32B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1320236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id="{1B6039F0-A988-4BCC-822A-899EC2440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3140990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id="{C200E9B3-006B-4E0D-906A-19ADE3000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2100770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AF35C02-60DE-4757-866F-74AE4D065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5678291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628B0C-B52A-4E99-BCE1-095328C70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0687052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CCF8E31-5924-4FB9-9124-C38CCE22D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855075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id="{932A95A3-91CC-4C23-95B6-FE933F0F3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647472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id="{C1840966-A137-4720-964F-3B4A4A402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81541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id="{62DD29E2-A9AF-4447-939E-7E29C401B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9491097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id="{3C160DFF-2F98-412B-B070-5FBA4259F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7512169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id="{979F12AE-B950-40FE-A132-2FFDD204E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9120438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id="{2AC80653-3A80-4AAB-A81F-E5633C515C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2811520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id="{4C03C46C-1268-48E8-9290-37B98659B4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val="278542626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id="{CE2B276A-778B-434B-9666-1FA79125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13948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id="{88417AF1-D1D4-43E2-BDE2-6CA0EE2AA0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0795714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id="{8E34C5B7-203F-4591-96EE-00849E2BB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742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id="{FCC21159-4695-4287-A882-23CB4458DB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4571524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id="{307FB10F-DA67-418F-9D3D-F91159E5F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4679307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id="{9844A764-B4AD-4C7C-8E98-23B07CE1A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0573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id="{FC8202E0-4BCA-4805-87D1-251F6D5A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58481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929C2EF6-E5C7-4F86-9B59-B2A6AC220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98342561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2053E5F-C42A-4CC1-9E5F-1044828EB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8274441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id="{BBA73467-A89A-4FA9-997B-D2E352A93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967273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id="{CC0B0C03-0654-48DE-8F1B-77D552F4D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70258136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id="{AA8CBC76-74EE-45BE-936E-7E5C8E7C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1895327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id="{88DBC5A9-D3A3-44F2-A634-3E06A7FEF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715671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id="{697322C0-E2B0-47F2-97EC-0F59213C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2655959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val="20000"/>
                    </a:ext>
                  </a:extLst>
                </a:gridCol>
                <a:gridCol w="7088889">
                  <a:extLst>
                    <a:ext uri="{9D8B030D-6E8A-4147-A177-3AD203B41FA5}">
                      <a16:colId xmlns:a16="http://schemas.microsoft.com/office/drawing/2014/main"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266A083D-FAE2-419A-A5A2-A6FC55B46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val="251219136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id="{F35D3607-46CC-4073-88E7-189BCC840F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5010959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id="{E909E2AB-0992-4C56-B3D6-656664E67A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145593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id="{B62E1F5E-0471-4A9F-8934-F4487348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26016798"/>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id="{8D3D2A11-4076-4E82-8701-296F35176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2105297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id="{8579FD49-502E-486A-84B7-C49161399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3300424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id="{077C8475-412E-449C-8160-37BA916E0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7050497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id="{104792ED-5AD0-4525-A8CD-8BE4834AE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3637768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6D7949A-1E06-40C8-943C-A7298BAAB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0482168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id="{CC4D97C0-A64D-4A72-ACD7-B155BB7F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1304135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id="{3416B4EF-6F0E-4E80-94F7-90C8E4B74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2685307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id="{FC0D7123-550C-4B6F-9D39-A450F946D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319565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id="{0E75D28E-084D-4702-951F-B6B98A7C29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01490413"/>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id="{8FBB8A50-1BC8-459C-88C0-639A62AD74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4421704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id="{BC5994DD-3CAC-4714-BA3B-DBD0F225B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val="914734612"/>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id="{C7859AC5-8121-4CD1-853C-D6B2F3BB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00269635"/>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id="{079F7438-D11D-4806-8578-105F04564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2332289"/>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CE80BCD4-EF44-4B5F-8D55-8E7A60D9D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970890"/>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id="{4EB2DBEA-A8D5-4A01-81FF-EAE25FD1D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4772180"/>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id="{D719FE3E-0150-4E1D-8F4A-EBD60D3EA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8DB52BA-5746-41B6-B68E-A275DE3688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6570738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id="{11B9231D-2499-4B1C-A463-5929C87AD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09559969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CD779E5-1E9C-43D3-8B83-C0A349773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30354859"/>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id="{C16F5770-17E0-41D1-AD94-D7E8FC907B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1367145"/>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546BB63-EE16-4BE6-AB2D-90A98BDF4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94432683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val="88732117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id="{509341B2-52E9-4056-9BE6-B722364E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066172136"/>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id="{E23B5BEA-336F-4129-A601-3C075E3FD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72006766"/>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id="{1F1CDD24-1830-4A9F-9F1C-ABF6C52B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20657471"/>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0EC835B0-B060-489B-BC3F-AD497A9D4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998329427"/>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id="{5854BD0E-0676-4C16-87A7-B55130EFE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41911446"/>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E19FAF20-A8F5-4546-8525-4D2F57091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8386696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id="{8647FDBA-6EFC-4656-BB07-D2CBB9635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52649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D3641302-93B6-4460-B088-E1B70BF2A5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2054156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id="{7D6B44A2-A84A-487C-9598-130F7A9D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0050104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B3B9FBCD-0608-4591-B7BA-98EDCC4DE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72596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id="{A79EFBA9-80CB-44AC-ADF4-04DF365DA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val="20000"/>
                    </a:ext>
                  </a:extLst>
                </a:gridCol>
                <a:gridCol w="1295231">
                  <a:extLst>
                    <a:ext uri="{9D8B030D-6E8A-4147-A177-3AD203B41FA5}">
                      <a16:colId xmlns:a16="http://schemas.microsoft.com/office/drawing/2014/main" val="20001"/>
                    </a:ext>
                  </a:extLst>
                </a:gridCol>
                <a:gridCol w="1295231">
                  <a:extLst>
                    <a:ext uri="{9D8B030D-6E8A-4147-A177-3AD203B41FA5}">
                      <a16:colId xmlns:a16="http://schemas.microsoft.com/office/drawing/2014/main" val="20002"/>
                    </a:ext>
                  </a:extLst>
                </a:gridCol>
                <a:gridCol w="1295231">
                  <a:extLst>
                    <a:ext uri="{9D8B030D-6E8A-4147-A177-3AD203B41FA5}">
                      <a16:colId xmlns:a16="http://schemas.microsoft.com/office/drawing/2014/main" val="20003"/>
                    </a:ext>
                  </a:extLst>
                </a:gridCol>
                <a:gridCol w="1142851">
                  <a:extLst>
                    <a:ext uri="{9D8B030D-6E8A-4147-A177-3AD203B41FA5}">
                      <a16:colId xmlns:a16="http://schemas.microsoft.com/office/drawing/2014/main" val="20004"/>
                    </a:ext>
                  </a:extLst>
                </a:gridCol>
                <a:gridCol w="1295231">
                  <a:extLst>
                    <a:ext uri="{9D8B030D-6E8A-4147-A177-3AD203B41FA5}">
                      <a16:colId xmlns:a16="http://schemas.microsoft.com/office/drawing/2014/main" val="20005"/>
                    </a:ext>
                  </a:extLst>
                </a:gridCol>
                <a:gridCol w="838091">
                  <a:extLst>
                    <a:ext uri="{9D8B030D-6E8A-4147-A177-3AD203B41FA5}">
                      <a16:colId xmlns:a16="http://schemas.microsoft.com/office/drawing/2014/main" val="20006"/>
                    </a:ext>
                  </a:extLst>
                </a:gridCol>
                <a:gridCol w="838091">
                  <a:extLst>
                    <a:ext uri="{9D8B030D-6E8A-4147-A177-3AD203B41FA5}">
                      <a16:colId xmlns:a16="http://schemas.microsoft.com/office/drawing/2014/main"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id="{51589CC6-B293-4B3D-B26E-652E5065B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5972843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val="20000"/>
                    </a:ext>
                  </a:extLst>
                </a:gridCol>
                <a:gridCol w="4391441">
                  <a:extLst>
                    <a:ext uri="{9D8B030D-6E8A-4147-A177-3AD203B41FA5}">
                      <a16:colId xmlns:a16="http://schemas.microsoft.com/office/drawing/2014/main"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val="10005"/>
                  </a:ext>
                </a:extLst>
              </a:tr>
            </a:tbl>
          </a:graphicData>
        </a:graphic>
      </p:graphicFrame>
      <p:pic>
        <p:nvPicPr>
          <p:cNvPr id="12" name="Picture 11">
            <a:extLst>
              <a:ext uri="{FF2B5EF4-FFF2-40B4-BE49-F238E27FC236}">
                <a16:creationId xmlns:a16="http://schemas.microsoft.com/office/drawing/2014/main" id="{1CB3A691-37A1-4787-B9DC-1DBC53988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6667537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id="{D22561A5-5BE1-425C-8DD6-1FB187956B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17006122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id="{BA7D197E-E36F-4239-BC48-F23AA0084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6961392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id="{D70B08CC-7F6C-44E4-BBFC-AAE65227E8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3033860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id="{7BD08727-573D-40BF-AB9F-893A3308D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4178693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168A451C-B1F2-43B2-91AC-CEA4E9E85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1437449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id="{935F9B99-3509-421B-9B7D-816426134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val="220756338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id="{1A76A4F1-71C3-410D-BF6C-647172A23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65053189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val="20000"/>
                    </a:ext>
                  </a:extLst>
                </a:gridCol>
                <a:gridCol w="7828249">
                  <a:extLst>
                    <a:ext uri="{9D8B030D-6E8A-4147-A177-3AD203B41FA5}">
                      <a16:colId xmlns:a16="http://schemas.microsoft.com/office/drawing/2014/main"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id="{620615A4-C041-4835-A4DB-826E7A16E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485520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id="{4F56D6BB-9BB9-4C2F-B5FD-D34BAB4F6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138674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id="{25A2E182-6962-4FBE-9FCC-A710B05B3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9802899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59CFF850-BB24-4B68-8352-944D2791D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1813570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id="{78642539-B712-43EB-A9C0-9FEAA71B4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88644307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id="{5F2B0161-22B9-4796-95A2-85BF32539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00023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val="20000"/>
                    </a:ext>
                  </a:extLst>
                </a:gridCol>
                <a:gridCol w="6860319">
                  <a:extLst>
                    <a:ext uri="{9D8B030D-6E8A-4147-A177-3AD203B41FA5}">
                      <a16:colId xmlns:a16="http://schemas.microsoft.com/office/drawing/2014/main"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id="{A7663D00-E026-4733-9825-F46E134C2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668191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id="{03E6E456-ADA1-419A-9CC0-CFD844612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898695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id="{66F56F40-C9C3-47B6-8497-B6686D19C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6723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4D37DBD-332D-4265-B6EF-059AC3903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72229289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id="{17DAE6BF-ECDE-42E9-9B8E-2C613750D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id="{FB6AF766-7CEF-496D-9754-C711849E6839}"/>
              </a:ext>
            </a:extLst>
          </p:cNvPr>
          <p:cNvGraphicFramePr>
            <a:graphicFrameLocks noGrp="1"/>
          </p:cNvGraphicFramePr>
          <p:nvPr>
            <p:extLst>
              <p:ext uri="{D42A27DB-BD31-4B8C-83A1-F6EECF244321}">
                <p14:modId xmlns:p14="http://schemas.microsoft.com/office/powerpoint/2010/main"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val="20000"/>
                    </a:ext>
                  </a:extLst>
                </a:gridCol>
                <a:gridCol w="7171422">
                  <a:extLst>
                    <a:ext uri="{9D8B030D-6E8A-4147-A177-3AD203B41FA5}">
                      <a16:colId xmlns:a16="http://schemas.microsoft.com/office/drawing/2014/main"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id="{7FEC26BE-F199-46EC-A19E-FCCE9FD929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7077375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id="{6665B6B2-F363-4BFC-936E-FF8741951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285446"/>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57BA3274-7AA2-4087-AE8F-51E23274D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3440165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58210720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B9A89EA9-62C2-452C-AB91-562009967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3659615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id="{E2F37F28-D403-4724-8AA8-0E100DC7F8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55811377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id="{42BB9323-60F1-4F8A-9579-FA7E1066D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4213923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id="{89D2ED19-7AC1-4C77-943E-80CA15941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7507055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85204E8-1AB4-4326-AF4A-B52AA9782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534518411"/>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848028B6-8D0C-41F0-A1EC-82486C906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592804347"/>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id="{1C2CEE16-8168-46A9-8871-7350854AF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9952417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id="{F492E10B-995C-460B-9643-A65D925B7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id="{32683760-7A75-4DEF-AFC1-C85634B87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86525716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id="{BF20785D-6DA1-4966-901A-488BD3D90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9985527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id="{1BCAF0A2-6801-4CE6-9A9A-2F112C86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2245072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5219474-B3B7-4CF5-9B4A-DA70FEBAB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1379503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id="{DBFA55EB-8393-4A23-91B7-B251D2740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43765632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8171472A-BAC3-456A-A53F-3351D4785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194067496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8946513-EDFF-42C5-BD5B-A78804091C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val="41395544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id="{F202D144-3BC7-4CBD-B293-2F2A1E0E0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408201484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id="{32BB0954-A7F2-4076-B7F7-C4C87C879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69631159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id="{46BA6B13-68C6-4FCA-A347-5E0A6F504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352711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id="{E47EF276-AC11-453B-89F8-1048B9144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id="{794BD75D-1A96-4EFD-A546-38F496D37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65464070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id="{1DE14802-599B-43D6-A3A1-5BAFCD97D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86062971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id="{16729DAB-0410-4657-AAC3-AB3DE269DF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386062971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id="{9A752F8B-07E6-4E65-A7E7-E00EE75A67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id="{4B3E96E4-8532-4FFA-8020-A53D8FBA2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48130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val="20000"/>
                    </a:ext>
                  </a:extLst>
                </a:gridCol>
                <a:gridCol w="1904752">
                  <a:extLst>
                    <a:ext uri="{9D8B030D-6E8A-4147-A177-3AD203B41FA5}">
                      <a16:colId xmlns:a16="http://schemas.microsoft.com/office/drawing/2014/main" val="20001"/>
                    </a:ext>
                  </a:extLst>
                </a:gridCol>
                <a:gridCol w="1980942">
                  <a:extLst>
                    <a:ext uri="{9D8B030D-6E8A-4147-A177-3AD203B41FA5}">
                      <a16:colId xmlns:a16="http://schemas.microsoft.com/office/drawing/2014/main" val="20002"/>
                    </a:ext>
                  </a:extLst>
                </a:gridCol>
                <a:gridCol w="1904754">
                  <a:extLst>
                    <a:ext uri="{9D8B030D-6E8A-4147-A177-3AD203B41FA5}">
                      <a16:colId xmlns:a16="http://schemas.microsoft.com/office/drawing/2014/main"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id="{161C3F09-4AB1-447B-B915-24C535293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1715" y="3072873"/>
            <a:ext cx="4226982" cy="584699"/>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15" y="76637"/>
            <a:ext cx="10106916" cy="2285702"/>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677455"/>
          </a:xfrm>
        </p:spPr>
        <p:txBody>
          <a:bodyPr>
            <a:normAutofit/>
          </a:bodyPr>
          <a:lstStyle/>
          <a:p>
            <a:pPr algn="r">
              <a:spcBef>
                <a:spcPts val="700"/>
              </a:spcBef>
              <a:buClr>
                <a:schemeClr val="accent2"/>
              </a:buClr>
              <a:buSzPct val="60000"/>
              <a:defRPr/>
            </a:pPr>
            <a:r>
              <a:rPr lang="en-IN" sz="3600" i="1" dirty="0">
                <a:solidFill>
                  <a:schemeClr val="accent6">
                    <a:lumMod val="50000"/>
                  </a:schemeClr>
                </a:solidFill>
              </a:rPr>
              <a:t>Relational Algebra</a:t>
            </a:r>
            <a:endParaRPr lang="en-IN" sz="3600" b="1" i="1" dirty="0">
              <a:solidFill>
                <a:schemeClr val="accent6">
                  <a:lumMod val="50000"/>
                </a:schemeClr>
              </a:solidFill>
              <a:latin typeface="Arial" pitchFamily="34" charset="0"/>
              <a:cs typeface="Arial" pitchFamily="34" charset="0"/>
            </a:endParaRPr>
          </a:p>
        </p:txBody>
      </p:sp>
      <p:grpSp>
        <p:nvGrpSpPr>
          <p:cNvPr id="4" name="Group 3"/>
          <p:cNvGrpSpPr/>
          <p:nvPr/>
        </p:nvGrpSpPr>
        <p:grpSpPr>
          <a:xfrm>
            <a:off x="407315" y="1295678"/>
            <a:ext cx="5903887" cy="4577196"/>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866" indent="-342866">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577031"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27673"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591098"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592505"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575625"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5206" y="1589054"/>
            <a:ext cx="4226982" cy="1569456"/>
          </a:xfrm>
          <a:prstGeom prst="rect">
            <a:avLst/>
          </a:prstGeom>
        </p:spPr>
        <p:txBody>
          <a:bodyPr wrap="square">
            <a:spAutoFit/>
          </a:bodyPr>
          <a:lstStyle/>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154" indent="-457154">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SELECT</a:t>
            </a:r>
          </a:p>
        </p:txBody>
      </p:sp>
      <p:sp>
        <p:nvSpPr>
          <p:cNvPr id="4" name="Rectangle 3"/>
          <p:cNvSpPr/>
          <p:nvPr/>
        </p:nvSpPr>
        <p:spPr>
          <a:xfrm>
            <a:off x="394350" y="2181845"/>
            <a:ext cx="11028754" cy="1548940"/>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15" y="4114712"/>
            <a:ext cx="10655796"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350" y="4652977"/>
            <a:ext cx="10035476" cy="138481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15" y="6247598"/>
            <a:ext cx="3664309" cy="369284"/>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15" y="920805"/>
            <a:ext cx="9815121" cy="487002"/>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551989"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267704"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15" y="1427539"/>
            <a:ext cx="7351617" cy="584699"/>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394350" y="3211292"/>
            <a:ext cx="10035475" cy="1297687"/>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15" y="2483727"/>
            <a:ext cx="10022510"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SELECT</a:t>
            </a: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15" y="920805"/>
            <a:ext cx="9815121" cy="487002"/>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551989"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267704"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15" y="1427539"/>
            <a:ext cx="7351617" cy="584699"/>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AFC461F5-72CF-4306-BB20-C6626E5E78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p:cNvGrpSpPr/>
          <p:nvPr/>
        </p:nvGrpSpPr>
        <p:grpSpPr>
          <a:xfrm>
            <a:off x="408233" y="944395"/>
            <a:ext cx="7816679" cy="478420"/>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11" y="1519836"/>
            <a:ext cx="6019016"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15" y="2404179"/>
            <a:ext cx="11519780" cy="138481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18" y="4114711"/>
            <a:ext cx="11663777" cy="646247"/>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17" y="5156967"/>
            <a:ext cx="8457099" cy="953983"/>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PROJECT</a:t>
            </a:r>
          </a:p>
        </p:txBody>
      </p:sp>
    </p:spTree>
    <p:extLst>
      <p:ext uri="{BB962C8B-B14F-4D97-AF65-F5344CB8AC3E}">
        <p14:creationId xmlns:p14="http://schemas.microsoft.com/office/powerpoint/2010/main" val="366309455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442721" y="965371"/>
            <a:ext cx="4685177" cy="507765"/>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17" y="1565063"/>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04" y="4657342"/>
            <a:ext cx="8761858" cy="64624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04" y="3995698"/>
            <a:ext cx="10094727" cy="369284"/>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UNION</a:t>
            </a:r>
          </a:p>
        </p:txBody>
      </p:sp>
    </p:spTree>
    <p:extLst>
      <p:ext uri="{BB962C8B-B14F-4D97-AF65-F5344CB8AC3E}">
        <p14:creationId xmlns:p14="http://schemas.microsoft.com/office/powerpoint/2010/main" val="177600652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407315" y="1011531"/>
            <a:ext cx="5657369" cy="46160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INTERSECTION</a:t>
            </a:r>
          </a:p>
        </p:txBody>
      </p:sp>
      <p:sp>
        <p:nvSpPr>
          <p:cNvPr id="3" name="Rectangle 2">
            <a:extLst>
              <a:ext uri="{FF2B5EF4-FFF2-40B4-BE49-F238E27FC236}">
                <a16:creationId xmlns:a16="http://schemas.microsoft.com/office/drawing/2014/main" id="{88EBAF97-918E-4FBD-862C-FF7F69BA3B24}"/>
              </a:ext>
            </a:extLst>
          </p:cNvPr>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04" y="4657342"/>
            <a:ext cx="8761858" cy="64624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04" y="3995698"/>
            <a:ext cx="10094727" cy="369284"/>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875" y="1519835"/>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14" y="446"/>
            <a:ext cx="9802156" cy="914281"/>
          </a:xfrm>
        </p:spPr>
        <p:txBody>
          <a:bodyPr>
            <a:normAutofit/>
          </a:bodyPr>
          <a:lstStyle/>
          <a:p>
            <a:pPr algn="r">
              <a:spcBef>
                <a:spcPts val="700"/>
              </a:spcBef>
              <a:buClr>
                <a:schemeClr val="accent2"/>
              </a:buClr>
              <a:buSzPct val="60000"/>
            </a:pPr>
            <a:r>
              <a:rPr lang="en-IN" i="1" dirty="0">
                <a:solidFill>
                  <a:schemeClr val="accent6">
                    <a:lumMod val="50000"/>
                  </a:schemeClr>
                </a:solidFill>
              </a:rPr>
              <a:t>MINUS</a:t>
            </a: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478" y="965371"/>
            <a:ext cx="4298244" cy="46160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15" y="1513986"/>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17" y="2633617"/>
            <a:ext cx="11376294" cy="1138625"/>
          </a:xfrm>
          <a:prstGeom prst="rect">
            <a:avLst/>
          </a:prstGeom>
        </p:spPr>
        <p:txBody>
          <a:bodyPr wrap="square">
            <a:spAutoFit/>
          </a:bodyPr>
          <a:lstStyle/>
          <a:p>
            <a:pPr marL="285721" indent="-285721">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21" indent="-285721">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04" y="3995699"/>
            <a:ext cx="10094727" cy="646247"/>
          </a:xfrm>
          <a:prstGeom prst="rect">
            <a:avLst/>
          </a:prstGeom>
        </p:spPr>
        <p:txBody>
          <a:bodyPr wrap="square">
            <a:spAutoFit/>
          </a:bodyPr>
          <a:lstStyle/>
          <a:p>
            <a:pPr marL="285721" indent="-285721">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21" indent="-285721">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12" y="4940971"/>
            <a:ext cx="8761858" cy="132326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14" y="446"/>
            <a:ext cx="9802156" cy="914281"/>
          </a:xfrm>
          <a:prstGeom prst="rect">
            <a:avLst/>
          </a:prstGeom>
        </p:spPr>
        <p:txBody>
          <a:bodyPr>
            <a:normAutofit/>
          </a:bodyPr>
          <a:lstStyle>
            <a:lvl1pPr algn="r">
              <a:spcBef>
                <a:spcPts val="700"/>
              </a:spcBef>
              <a:buClr>
                <a:schemeClr val="accent2"/>
              </a:buClr>
              <a:buSzPct val="60000"/>
              <a:buNone/>
              <a:defRPr sz="4400" i="1">
                <a:solidFill>
                  <a:schemeClr val="accent6">
                    <a:lumMod val="50000"/>
                  </a:schemeClr>
                </a:solidFill>
                <a:latin typeface="+mj-lt"/>
                <a:ea typeface="+mj-ea"/>
                <a:cs typeface="+mj-cs"/>
              </a:defRPr>
            </a:lvl1pPr>
          </a:lstStyle>
          <a:p>
            <a:r>
              <a:rPr lang="en-IN" dirty="0"/>
              <a:t>CARTESIAN PRODUCT</a:t>
            </a: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179" y="965371"/>
            <a:ext cx="6647108" cy="46160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15" y="1520136"/>
            <a:ext cx="8228528" cy="584699"/>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13" y="447"/>
            <a:ext cx="9730157" cy="707794"/>
          </a:xfrm>
        </p:spPr>
        <p:txBody>
          <a:bodyPr>
            <a:normAutofit fontScale="90000"/>
          </a:bodyPr>
          <a:lstStyle/>
          <a:p>
            <a:pPr algn="r">
              <a:spcBef>
                <a:spcPts val="700"/>
              </a:spcBef>
              <a:buClr>
                <a:schemeClr val="accent2"/>
              </a:buClr>
              <a:buSzPct val="60000"/>
            </a:pPr>
            <a:r>
              <a:rPr lang="en-IN" i="1" dirty="0">
                <a:solidFill>
                  <a:schemeClr val="accent6">
                    <a:lumMod val="50000"/>
                  </a:schemeClr>
                </a:solidFill>
              </a:rPr>
              <a:t>Examples Queries</a:t>
            </a:r>
          </a:p>
        </p:txBody>
      </p:sp>
      <p:sp>
        <p:nvSpPr>
          <p:cNvPr id="8" name="Rectangle 3"/>
          <p:cNvSpPr txBox="1">
            <a:spLocks noChangeArrowheads="1"/>
          </p:cNvSpPr>
          <p:nvPr/>
        </p:nvSpPr>
        <p:spPr>
          <a:xfrm>
            <a:off x="507917" y="1453127"/>
            <a:ext cx="9730157" cy="425395"/>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13" y="3409894"/>
            <a:ext cx="9730157" cy="43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14" y="2065525"/>
            <a:ext cx="5981910" cy="7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17" y="4304691"/>
            <a:ext cx="9723212" cy="70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13" y="1448058"/>
            <a:ext cx="11375783" cy="787297"/>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14" y="3945659"/>
            <a:ext cx="11015789" cy="419323"/>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14" y="2053783"/>
            <a:ext cx="11015789" cy="58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14" y="4580978"/>
            <a:ext cx="11015789" cy="58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0" name="Title 1">
            <a:extLst>
              <a:ext uri="{FF2B5EF4-FFF2-40B4-BE49-F238E27FC236}">
                <a16:creationId xmlns:a16="http://schemas.microsoft.com/office/drawing/2014/main" id="{D32441E0-E86A-4672-AAA7-16C13E836BDC}"/>
              </a:ext>
            </a:extLst>
          </p:cNvPr>
          <p:cNvSpPr txBox="1">
            <a:spLocks/>
          </p:cNvSpPr>
          <p:nvPr/>
        </p:nvSpPr>
        <p:spPr>
          <a:xfrm>
            <a:off x="479313" y="447"/>
            <a:ext cx="9730157" cy="707794"/>
          </a:xfrm>
          <a:prstGeom prst="rect">
            <a:avLst/>
          </a:prstGeom>
        </p:spPr>
        <p:txBody>
          <a:bodyPr>
            <a:normAutofit lnSpcReduction="10000"/>
          </a:bodyPr>
          <a:lstStyle>
            <a:lvl1pPr algn="r">
              <a:spcBef>
                <a:spcPts val="700"/>
              </a:spcBef>
              <a:buClr>
                <a:schemeClr val="accent2"/>
              </a:buClr>
              <a:buSzPct val="60000"/>
              <a:buNone/>
              <a:defRPr sz="4400" i="1">
                <a:solidFill>
                  <a:schemeClr val="accent6">
                    <a:lumMod val="50000"/>
                  </a:schemeClr>
                </a:solidFill>
                <a:latin typeface="+mj-lt"/>
                <a:ea typeface="+mj-ea"/>
                <a:cs typeface="+mj-cs"/>
              </a:defRPr>
            </a:lvl1pPr>
          </a:lstStyle>
          <a:p>
            <a:r>
              <a:rPr lang="en-IN" dirty="0"/>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0942" y="446"/>
            <a:ext cx="8228528" cy="914281"/>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0942" y="1219488"/>
            <a:ext cx="2244233" cy="523152"/>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227" y="1790913"/>
            <a:ext cx="914281" cy="685711"/>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0919" y="2590909"/>
            <a:ext cx="1038932" cy="400058"/>
          </a:xfrm>
          <a:prstGeom prst="rect">
            <a:avLst/>
          </a:prstGeom>
          <a:noFill/>
        </p:spPr>
        <p:txBody>
          <a:bodyPr wrap="none" rtlCol="0">
            <a:spAutoFit/>
          </a:bodyPr>
          <a:lstStyle/>
          <a:p>
            <a:r>
              <a:rPr lang="en-IN" sz="2000" dirty="0"/>
              <a:t>Relation</a:t>
            </a:r>
          </a:p>
        </p:txBody>
      </p:sp>
      <p:sp>
        <p:nvSpPr>
          <p:cNvPr id="8" name="TextBox 7"/>
          <p:cNvSpPr txBox="1"/>
          <p:nvPr/>
        </p:nvSpPr>
        <p:spPr>
          <a:xfrm>
            <a:off x="4673177" y="2590909"/>
            <a:ext cx="1266528" cy="400058"/>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1685" y="1305877"/>
            <a:ext cx="914281" cy="1655784"/>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id="{8E6B27CC-8294-4EE8-8CB1-EBC184905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79809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1964D6A-908A-4358-800B-558C377F2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id="{8E6BD03A-FF84-4CDD-8E33-2B77D3716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val="10529456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id="{79E2F7E0-237D-405E-B70C-608EDD8F2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415780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id="{97EE94EB-26CC-4B7A-8D73-DA540C546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9" name="Table 3">
            <a:extLst>
              <a:ext uri="{FF2B5EF4-FFF2-40B4-BE49-F238E27FC236}">
                <a16:creationId xmlns:a16="http://schemas.microsoft.com/office/drawing/2014/main" id="{FCAD47F0-EC76-444A-9278-1F852D7A6ED3}"/>
              </a:ext>
            </a:extLst>
          </p:cNvPr>
          <p:cNvGraphicFramePr>
            <a:graphicFrameLocks noGrp="1"/>
          </p:cNvGraphicFramePr>
          <p:nvPr>
            <p:extLst>
              <p:ext uri="{D42A27DB-BD31-4B8C-83A1-F6EECF244321}">
                <p14:modId xmlns:p14="http://schemas.microsoft.com/office/powerpoint/2010/main" val="519390873"/>
              </p:ext>
            </p:extLst>
          </p:nvPr>
        </p:nvGraphicFramePr>
        <p:xfrm>
          <a:off x="407368" y="4092486"/>
          <a:ext cx="6264696" cy="128016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\r</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0" i="0" kern="1200" dirty="0">
                          <a:solidFill>
                            <a:schemeClr val="accent6">
                              <a:lumMod val="50000"/>
                            </a:schemeClr>
                          </a:solidFill>
                          <a:effectLst/>
                          <a:latin typeface="Liberation Mono"/>
                          <a:ea typeface="+mn-ea"/>
                          <a:cs typeface="+mn-cs"/>
                        </a:rPr>
                        <a:t>  \!</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0" i="0" kern="1200" dirty="0">
                          <a:solidFill>
                            <a:schemeClr val="accent6">
                              <a:lumMod val="50000"/>
                            </a:schemeClr>
                          </a:solidFill>
                          <a:effectLst/>
                          <a:latin typeface="Liberation Mono"/>
                          <a:ea typeface="+mn-ea"/>
                          <a:cs typeface="+mn-cs"/>
                        </a:rPr>
                        <a:t>  \q</a:t>
                      </a:r>
                      <a:endParaRPr kumimoji="0" lang="en-IN" sz="22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26112320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1DD9377-39A2-4E49-9E49-9B1DD6235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18454281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8" name="Picture 7">
            <a:extLst>
              <a:ext uri="{FF2B5EF4-FFF2-40B4-BE49-F238E27FC236}">
                <a16:creationId xmlns:a16="http://schemas.microsoft.com/office/drawing/2014/main" id="{22C5233A-4BA0-4F78-A17C-1C46EDE623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732B1C93-1DFD-4A83-BC10-D0963186D78C}"/>
              </a:ext>
            </a:extLst>
          </p:cNvPr>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pic>
        <p:nvPicPr>
          <p:cNvPr id="11" name="Picture 10">
            <a:extLst>
              <a:ext uri="{FF2B5EF4-FFF2-40B4-BE49-F238E27FC236}">
                <a16:creationId xmlns:a16="http://schemas.microsoft.com/office/drawing/2014/main" id="{6B235370-F89C-45C9-9654-C43949E4411C}"/>
              </a:ext>
            </a:extLst>
          </p:cNvPr>
          <p:cNvPicPr>
            <a:picLocks noChangeAspect="1"/>
          </p:cNvPicPr>
          <p:nvPr/>
        </p:nvPicPr>
        <p:blipFill>
          <a:blip r:embed="rId3"/>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41612646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val="20000"/>
                    </a:ext>
                  </a:extLst>
                </a:gridCol>
                <a:gridCol w="4076169">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val="10004"/>
                  </a:ext>
                </a:extLst>
              </a:tr>
            </a:tbl>
          </a:graphicData>
        </a:graphic>
      </p:graphicFrame>
      <p:sp>
        <p:nvSpPr>
          <p:cNvPr id="5" name="TextBox 4"/>
          <p:cNvSpPr txBox="1"/>
          <p:nvPr/>
        </p:nvSpPr>
        <p:spPr>
          <a:xfrm>
            <a:off x="1523803" y="3200906"/>
            <a:ext cx="8884506" cy="954107"/>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000" dirty="0">
                <a:solidFill>
                  <a:srgbClr val="FE1212"/>
                </a:solidFill>
              </a:rPr>
              <a:t>.</a:t>
            </a:r>
            <a:r>
              <a:rPr lang="en-IN" sz="2000" dirty="0" err="1">
                <a:solidFill>
                  <a:srgbClr val="FE1212"/>
                </a:solidFill>
              </a:rPr>
              <a:t>idb</a:t>
            </a:r>
            <a:r>
              <a:rPr lang="en-IN" dirty="0"/>
              <a:t> extension.</a:t>
            </a:r>
          </a:p>
        </p:txBody>
      </p:sp>
      <p:pic>
        <p:nvPicPr>
          <p:cNvPr id="7" name="Picture 6">
            <a:extLst>
              <a:ext uri="{FF2B5EF4-FFF2-40B4-BE49-F238E27FC236}">
                <a16:creationId xmlns:a16="http://schemas.microsoft.com/office/drawing/2014/main" id="{B5E96EB3-A555-45A2-9E45-6B352FAC9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661864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id="{521DA3B1-4D8C-45A2-A937-80DF2121A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18291802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id="{B3E1DBA1-3905-4093-8062-ADB34C337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2799243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1E64430-66BC-4C49-9F00-942197D4E3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228653879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id="{C1B383C4-43DD-4AAD-9BB1-9556754AA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08958250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id="{A8B90FD7-B8ED-42E4-A322-90E6EA33F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id="{E13DB787-9EAE-4AAD-8055-9F7FFE9BEC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75634757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486304" cy="646331"/>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p>
          <a:p>
            <a:r>
              <a:rPr lang="en-IN">
                <a:solidFill>
                  <a:srgbClr val="0077AA"/>
                </a:solidFill>
                <a:latin typeface="Liberation Mono"/>
              </a:rPr>
              <a:t>\U</a:t>
            </a:r>
            <a:r>
              <a:rPr lang="en-IN">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id="{EB6E8475-E770-4335-A176-093D9551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346833549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id="{376A40D3-BDBE-40ED-8E56-15C49E3DE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val="12358702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id="{038C4159-6EF4-4F81-B96F-610641B4DA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1302273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id="{400BDB21-8205-4137-B6E5-08ED3722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val="25924910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5F2128D-EAE6-44FF-BD45-4485ECE0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val="21994121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3034D209-F44A-4D0E-A040-9A1B24981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0143521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id="{E8899F70-D5E4-494C-8D19-78099D5D21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id="{669DE605-7C58-446E-A98A-FDD3FDDAC8BA}"/>
              </a:ext>
            </a:extLst>
          </p:cNvPr>
          <p:cNvSpPr/>
          <p:nvPr/>
        </p:nvSpPr>
        <p:spPr>
          <a:xfrm>
            <a:off x="190550" y="1272817"/>
            <a:ext cx="11810106" cy="4801314"/>
          </a:xfrm>
          <a:prstGeom prst="rect">
            <a:avLst/>
          </a:prstGeom>
        </p:spPr>
        <p:txBody>
          <a:bodyPr wrap="square">
            <a:spAutoFit/>
          </a:bodyPr>
          <a:lstStyle/>
          <a:p>
            <a:r>
              <a:rPr lang="en-IN" dirty="0">
                <a:solidFill>
                  <a:srgbClr val="0077AA"/>
                </a:solidFill>
                <a:latin typeface="Segoe UI" panose="020B0502040204020203" pitchFamily="34" charset="0"/>
                <a:cs typeface="Segoe UI" panose="020B0502040204020203" pitchFamily="34" charset="0"/>
              </a:rPr>
              <a:t>CREATE [TEMPORARY] TABLE [IF NOT EXISTS] </a:t>
            </a:r>
            <a:r>
              <a:rPr lang="en-IN" dirty="0">
                <a:solidFill>
                  <a:schemeClr val="tx1">
                    <a:lumMod val="75000"/>
                    <a:lumOff val="25000"/>
                  </a:schemeClr>
                </a:solidFill>
                <a:latin typeface="Segoe UI" panose="020B0502040204020203" pitchFamily="34" charset="0"/>
                <a:cs typeface="Segoe UI" panose="020B0502040204020203" pitchFamily="34" charset="0"/>
              </a:rPr>
              <a:t>tbl_name</a:t>
            </a:r>
          </a:p>
          <a:p>
            <a:r>
              <a:rPr lang="en-IN" dirty="0">
                <a:solidFill>
                  <a:srgbClr val="0077AA"/>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(create_defineation, . . .)</a:t>
            </a:r>
          </a:p>
          <a:p>
            <a:r>
              <a:rPr lang="en-IN" dirty="0">
                <a:solidFill>
                  <a:schemeClr val="tx1">
                    <a:lumMod val="75000"/>
                    <a:lumOff val="25000"/>
                  </a:schemeClr>
                </a:solidFill>
                <a:latin typeface="Segoe UI" panose="020B0502040204020203" pitchFamily="34" charset="0"/>
                <a:cs typeface="Segoe UI" panose="020B0502040204020203" pitchFamily="34" charset="0"/>
              </a:rPr>
              <a:t>    [table_options]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    [partition_options]</a:t>
            </a:r>
          </a:p>
          <a:p>
            <a:endParaRPr lang="en-IN"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create_definition: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col_name column_definition</a:t>
            </a:r>
          </a:p>
          <a:p>
            <a:endParaRPr lang="en-US" dirty="0">
              <a:solidFill>
                <a:srgbClr val="0077AA"/>
              </a:solidFill>
              <a:latin typeface="Segoe UI" panose="020B0502040204020203" pitchFamily="34" charset="0"/>
              <a:cs typeface="Segoe UI" panose="020B0502040204020203" pitchFamily="34" charset="0"/>
            </a:endParaRPr>
          </a:p>
          <a:p>
            <a:r>
              <a:rPr lang="en-US" dirty="0">
                <a:solidFill>
                  <a:schemeClr val="tx1">
                    <a:lumMod val="75000"/>
                    <a:lumOff val="25000"/>
                  </a:schemeClr>
                </a:solidFill>
                <a:latin typeface="Segoe UI" panose="020B0502040204020203" pitchFamily="34" charset="0"/>
                <a:cs typeface="Segoe UI" panose="020B0502040204020203" pitchFamily="34" charset="0"/>
              </a:rPr>
              <a:t>column_definition: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data_type [NOT NULL | NULL] [DEFAULT default_value]</a:t>
            </a:r>
          </a:p>
          <a:p>
            <a:r>
              <a:rPr lang="en-US" dirty="0">
                <a:solidFill>
                  <a:schemeClr val="tx1">
                    <a:lumMod val="75000"/>
                    <a:lumOff val="25000"/>
                  </a:schemeClr>
                </a:solidFill>
                <a:latin typeface="Segoe UI" panose="020B0502040204020203" pitchFamily="34" charset="0"/>
                <a:cs typeface="Segoe UI" panose="020B0502040204020203" pitchFamily="34" charset="0"/>
              </a:rPr>
              <a:t>      [AUTO_INCREMENT] [UNIQUE [KEY] | [PRIMARY] KEY]</a:t>
            </a:r>
          </a:p>
          <a:p>
            <a:r>
              <a:rPr lang="en-US" dirty="0">
                <a:solidFill>
                  <a:schemeClr val="tx1">
                    <a:lumMod val="75000"/>
                    <a:lumOff val="25000"/>
                  </a:schemeClr>
                </a:solidFill>
                <a:latin typeface="Segoe UI" panose="020B0502040204020203" pitchFamily="34" charset="0"/>
                <a:cs typeface="Segoe UI" panose="020B0502040204020203" pitchFamily="34" charset="0"/>
              </a:rPr>
              <a:t>      [reference_definition]</a:t>
            </a:r>
          </a:p>
          <a:p>
            <a:r>
              <a:rPr lang="en-US" dirty="0">
                <a:solidFill>
                  <a:schemeClr val="tx1">
                    <a:lumMod val="75000"/>
                    <a:lumOff val="25000"/>
                  </a:schemeClr>
                </a:solidFill>
                <a:latin typeface="Segoe UI" panose="020B0502040204020203" pitchFamily="34" charset="0"/>
                <a:cs typeface="Segoe UI" panose="020B0502040204020203" pitchFamily="34" charset="0"/>
              </a:rPr>
              <a:t>  | data_type [GENERATED ALWAYS] AS (expression)  [VIRTUAL] </a:t>
            </a:r>
          </a:p>
          <a:p>
            <a:r>
              <a:rPr lang="en-US" dirty="0">
                <a:solidFill>
                  <a:schemeClr val="tx1">
                    <a:lumMod val="75000"/>
                    <a:lumOff val="25000"/>
                  </a:schemeClr>
                </a:solidFill>
                <a:latin typeface="Segoe UI" panose="020B0502040204020203" pitchFamily="34" charset="0"/>
                <a:cs typeface="Segoe UI" panose="020B0502040204020203" pitchFamily="34" charset="0"/>
              </a:rPr>
              <a:t>     </a:t>
            </a:r>
            <a:r>
              <a:rPr lang="en-IN" dirty="0">
                <a:solidFill>
                  <a:schemeClr val="tx1">
                    <a:lumMod val="75000"/>
                    <a:lumOff val="25000"/>
                  </a:schemeClr>
                </a:solidFill>
                <a:latin typeface="Segoe UI" panose="020B0502040204020203" pitchFamily="34" charset="0"/>
                <a:cs typeface="Segoe UI" panose="020B0502040204020203" pitchFamily="34" charset="0"/>
              </a:rPr>
              <a:t>[VISIBLE | INVISIBLE]</a:t>
            </a:r>
            <a:endParaRPr lang="en-US" dirty="0">
              <a:solidFill>
                <a:schemeClr val="tx1">
                  <a:lumMod val="75000"/>
                  <a:lumOff val="25000"/>
                </a:schemeClr>
              </a:solidFill>
              <a:latin typeface="Segoe UI" panose="020B0502040204020203" pitchFamily="34" charset="0"/>
              <a:cs typeface="Segoe UI" panose="020B0502040204020203" pitchFamily="34" charset="0"/>
            </a:endParaRPr>
          </a:p>
          <a:p>
            <a:r>
              <a:rPr lang="en-US" dirty="0">
                <a:solidFill>
                  <a:srgbClr val="0077AA"/>
                </a:solidFill>
                <a:latin typeface="Segoe UI" panose="020B0502040204020203" pitchFamily="34" charset="0"/>
                <a:cs typeface="Segoe UI" panose="020B0502040204020203" pitchFamily="34" charset="0"/>
              </a:rPr>
              <a:t>    </a:t>
            </a:r>
          </a:p>
          <a:p>
            <a:r>
              <a:rPr lang="en-IN" dirty="0">
                <a:solidFill>
                  <a:schemeClr val="tx1">
                    <a:lumMod val="75000"/>
                    <a:lumOff val="25000"/>
                  </a:schemeClr>
                </a:solidFill>
                <a:latin typeface="Segoe UI" panose="020B0502040204020203" pitchFamily="34" charset="0"/>
                <a:cs typeface="Segoe UI" panose="020B0502040204020203" pitchFamily="34" charset="0"/>
              </a:rPr>
              <a:t>table_options:</a:t>
            </a:r>
          </a:p>
          <a:p>
            <a:r>
              <a:rPr lang="en-IN" dirty="0">
                <a:solidFill>
                  <a:schemeClr val="tx1">
                    <a:lumMod val="75000"/>
                    <a:lumOff val="25000"/>
                  </a:schemeClr>
                </a:solidFill>
                <a:latin typeface="Segoe UI" panose="020B0502040204020203" pitchFamily="34" charset="0"/>
                <a:cs typeface="Segoe UI" panose="020B0502040204020203" pitchFamily="34" charset="0"/>
              </a:rPr>
              <a:t>ENGINE [=] engine_name</a:t>
            </a:r>
          </a:p>
        </p:txBody>
      </p:sp>
    </p:spTree>
    <p:extLst>
      <p:ext uri="{BB962C8B-B14F-4D97-AF65-F5344CB8AC3E}">
        <p14:creationId xmlns:p14="http://schemas.microsoft.com/office/powerpoint/2010/main" val="12998049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E013B45-59AE-4CF5-A580-8C6552655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0750841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id="{868D0D17-D31F-41B1-A04A-D8DB545508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col_name</a:t>
            </a:r>
            <a:r>
              <a:rPr lang="en-IN" dirty="0">
                <a:solidFill>
                  <a:srgbClr val="000000"/>
                </a:solidFill>
                <a:latin typeface="Segoe UI" panose="020B0502040204020203" pitchFamily="34" charset="0"/>
                <a:cs typeface="Segoe UI" panose="020B0502040204020203" pitchFamily="34" charset="0"/>
              </a:rPr>
              <a:t> </a:t>
            </a:r>
            <a:r>
              <a:rPr lang="en-IN" i="1" dirty="0">
                <a:solidFill>
                  <a:srgbClr val="000000"/>
                </a:solidFill>
                <a:latin typeface="Segoe UI" panose="020B0502040204020203" pitchFamily="34" charset="0"/>
                <a:cs typeface="Segoe UI" panose="020B0502040204020203" pitchFamily="34" charset="0"/>
              </a:rPr>
              <a:t>data_type</a:t>
            </a:r>
            <a:r>
              <a:rPr lang="en-IN" dirty="0">
                <a:solidFill>
                  <a:srgbClr val="000000"/>
                </a:solidFill>
                <a:latin typeface="Segoe UI" panose="020B0502040204020203" pitchFamily="34" charset="0"/>
                <a:cs typeface="Segoe UI" panose="020B0502040204020203" pitchFamily="34" charset="0"/>
              </a:rPr>
              <a:t> </a:t>
            </a:r>
            <a:r>
              <a:rPr lang="en-US" dirty="0">
                <a:solidFill>
                  <a:srgbClr val="0077AA"/>
                </a:solidFill>
                <a:latin typeface="Segoe UI" panose="020B0502040204020203" pitchFamily="34" charset="0"/>
                <a:cs typeface="Segoe UI" panose="020B0502040204020203" pitchFamily="34" charset="0"/>
              </a:rPr>
              <a:t>DEFAULT value</a:t>
            </a:r>
            <a:endParaRPr lang="en-IN" dirty="0">
              <a:solidFill>
                <a:srgbClr val="0077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8795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55913</TotalTime>
  <Words>66352</Words>
  <Application>Microsoft Office PowerPoint</Application>
  <PresentationFormat>Custom</PresentationFormat>
  <Paragraphs>7676</Paragraphs>
  <Slides>644</Slides>
  <Notes>42</Notes>
  <HiddenSlides>69</HiddenSlides>
  <MMClips>0</MMClips>
  <ScaleCrop>false</ScaleCrop>
  <HeadingPairs>
    <vt:vector size="6" baseType="variant">
      <vt:variant>
        <vt:lpstr>Fonts Used</vt:lpstr>
      </vt:variant>
      <vt:variant>
        <vt:i4>37</vt:i4>
      </vt:variant>
      <vt:variant>
        <vt:lpstr>Theme</vt:lpstr>
      </vt:variant>
      <vt:variant>
        <vt:i4>1</vt:i4>
      </vt:variant>
      <vt:variant>
        <vt:lpstr>Slide Titles</vt:lpstr>
      </vt:variant>
      <vt:variant>
        <vt:i4>644</vt:i4>
      </vt:variant>
    </vt:vector>
  </HeadingPairs>
  <TitlesOfParts>
    <vt:vector size="682" baseType="lpstr">
      <vt:lpstr>SimSun</vt:lpstr>
      <vt:lpstr>Akzidenz</vt:lpstr>
      <vt:lpstr>-apple-system</vt:lpstr>
      <vt:lpstr>arial</vt:lpstr>
      <vt:lpstr>arial</vt:lpstr>
      <vt:lpstr>Calibri</vt:lpstr>
      <vt:lpstr>Cambria</vt:lpstr>
      <vt:lpstr>Consolas</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Palatino Linotype</vt:lpstr>
      <vt:lpstr>Roboto</vt:lpstr>
      <vt:lpstr>Segoe Print</vt:lpstr>
      <vt:lpstr>Segoe UI</vt:lpstr>
      <vt:lpstr>Segoe UI Light</vt:lpstr>
      <vt:lpstr>Segoe UI Semilight</vt:lpstr>
      <vt:lpstr>Symbol</vt:lpstr>
      <vt:lpstr>Times New Roman</vt:lpstr>
      <vt:lpstr>verdana</vt:lpstr>
      <vt:lpstr>verdana</vt:lpstr>
      <vt:lpstr>Wingdings</vt:lpstr>
      <vt:lpstr>Wingdings 3</vt:lpstr>
      <vt:lpstr>Office Theme</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PowerPoint Presentation</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saleel.bagde@hotmail.com</cp:lastModifiedBy>
  <cp:revision>3856</cp:revision>
  <dcterms:created xsi:type="dcterms:W3CDTF">2019-04-24T09:11:59Z</dcterms:created>
  <dcterms:modified xsi:type="dcterms:W3CDTF">2022-03-26T02:00:20Z</dcterms:modified>
</cp:coreProperties>
</file>